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61" r:id="rId3"/>
    <p:sldId id="268" r:id="rId4"/>
    <p:sldId id="269" r:id="rId5"/>
    <p:sldId id="266" r:id="rId6"/>
    <p:sldId id="259" r:id="rId7"/>
    <p:sldId id="257" r:id="rId8"/>
    <p:sldId id="270" r:id="rId9"/>
    <p:sldId id="267"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62" r:id="rId27"/>
    <p:sldId id="287" r:id="rId28"/>
    <p:sldId id="288" r:id="rId29"/>
    <p:sldId id="289" r:id="rId30"/>
    <p:sldId id="290" r:id="rId31"/>
    <p:sldId id="291" r:id="rId32"/>
    <p:sldId id="292" r:id="rId33"/>
    <p:sldId id="263" r:id="rId34"/>
    <p:sldId id="264" r:id="rId35"/>
    <p:sldId id="293" r:id="rId36"/>
    <p:sldId id="294" r:id="rId37"/>
    <p:sldId id="295" r:id="rId38"/>
    <p:sldId id="296"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617"/>
    <a:srgbClr val="333333"/>
    <a:srgbClr val="46D3DA"/>
    <a:srgbClr val="9AA7B2"/>
    <a:srgbClr val="313149"/>
    <a:srgbClr val="003399"/>
    <a:srgbClr val="6FC7DA"/>
    <a:srgbClr val="EC6907"/>
    <a:srgbClr val="BB2749"/>
    <a:srgbClr val="008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2" autoAdjust="0"/>
    <p:restoredTop sz="96236"/>
  </p:normalViewPr>
  <p:slideViewPr>
    <p:cSldViewPr snapToGrid="0">
      <p:cViewPr>
        <p:scale>
          <a:sx n="119" d="100"/>
          <a:sy n="119" d="100"/>
        </p:scale>
        <p:origin x="442" y="6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064" y="20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6BC09-8FB3-404D-8E5F-C9D16B70A7EB}" type="datetimeFigureOut">
              <a:rPr lang="en-ID" smtClean="0"/>
              <a:t>19/06/2023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DAEF6-D836-4A8E-BAC3-EB91EEFA2FEE}" type="slidenum">
              <a:rPr lang="en-ID" smtClean="0"/>
              <a:t>‹N›</a:t>
            </a:fld>
            <a:endParaRPr lang="en-ID"/>
          </a:p>
        </p:txBody>
      </p:sp>
    </p:spTree>
    <p:extLst>
      <p:ext uri="{BB962C8B-B14F-4D97-AF65-F5344CB8AC3E}">
        <p14:creationId xmlns:p14="http://schemas.microsoft.com/office/powerpoint/2010/main" val="179732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7CDDAEF6-D836-4A8E-BAC3-EB91EEFA2FEE}" type="slidenum">
              <a:rPr lang="en-ID" smtClean="0"/>
              <a:t>1</a:t>
            </a:fld>
            <a:endParaRPr lang="en-ID"/>
          </a:p>
        </p:txBody>
      </p:sp>
    </p:spTree>
    <p:extLst>
      <p:ext uri="{BB962C8B-B14F-4D97-AF65-F5344CB8AC3E}">
        <p14:creationId xmlns:p14="http://schemas.microsoft.com/office/powerpoint/2010/main" val="3126086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slide">
    <p:spTree>
      <p:nvGrpSpPr>
        <p:cNvPr id="1" name=""/>
        <p:cNvGrpSpPr/>
        <p:nvPr/>
      </p:nvGrpSpPr>
      <p:grpSpPr>
        <a:xfrm>
          <a:off x="0" y="0"/>
          <a:ext cx="0" cy="0"/>
          <a:chOff x="0" y="0"/>
          <a:chExt cx="0" cy="0"/>
        </a:xfrm>
      </p:grpSpPr>
      <p:grpSp>
        <p:nvGrpSpPr>
          <p:cNvPr id="11" name="Gruppo 10">
            <a:extLst>
              <a:ext uri="{FF2B5EF4-FFF2-40B4-BE49-F238E27FC236}">
                <a16:creationId xmlns="" xmlns:a16="http://schemas.microsoft.com/office/drawing/2014/main" id="{018EB314-630E-6744-1D9C-1E9C68450BB8}"/>
              </a:ext>
            </a:extLst>
          </p:cNvPr>
          <p:cNvGrpSpPr/>
          <p:nvPr userDrawn="1"/>
        </p:nvGrpSpPr>
        <p:grpSpPr>
          <a:xfrm>
            <a:off x="2856000" y="2448000"/>
            <a:ext cx="6480000" cy="3251542"/>
            <a:chOff x="2856000" y="2082233"/>
            <a:chExt cx="6480000" cy="3251542"/>
          </a:xfrm>
        </p:grpSpPr>
        <p:sp>
          <p:nvSpPr>
            <p:cNvPr id="8" name="Rectangle 3">
              <a:extLst>
                <a:ext uri="{FF2B5EF4-FFF2-40B4-BE49-F238E27FC236}">
                  <a16:creationId xmlns="" xmlns:a16="http://schemas.microsoft.com/office/drawing/2014/main" id="{4E7AAAA2-34F7-50DF-1E96-22E6820D8974}"/>
                </a:ext>
              </a:extLst>
            </p:cNvPr>
            <p:cNvSpPr/>
            <p:nvPr userDrawn="1"/>
          </p:nvSpPr>
          <p:spPr>
            <a:xfrm>
              <a:off x="2856000" y="2082233"/>
              <a:ext cx="6480000" cy="32400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
          <p:nvSpPr>
            <p:cNvPr id="9" name="Rectangle 6">
              <a:extLst>
                <a:ext uri="{FF2B5EF4-FFF2-40B4-BE49-F238E27FC236}">
                  <a16:creationId xmlns="" xmlns:a16="http://schemas.microsoft.com/office/drawing/2014/main" id="{A38EA7DC-F07C-7323-48A4-10325E37EAC8}"/>
                </a:ext>
              </a:extLst>
            </p:cNvPr>
            <p:cNvSpPr/>
            <p:nvPr userDrawn="1"/>
          </p:nvSpPr>
          <p:spPr>
            <a:xfrm>
              <a:off x="5466000" y="5089301"/>
              <a:ext cx="1260000" cy="24447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4" name="Titolo 13">
            <a:extLst>
              <a:ext uri="{FF2B5EF4-FFF2-40B4-BE49-F238E27FC236}">
                <a16:creationId xmlns="" xmlns:a16="http://schemas.microsoft.com/office/drawing/2014/main" id="{3AF6AA13-AE40-436F-EB0B-690B4525863E}"/>
              </a:ext>
            </a:extLst>
          </p:cNvPr>
          <p:cNvSpPr>
            <a:spLocks noGrp="1"/>
          </p:cNvSpPr>
          <p:nvPr>
            <p:ph type="title"/>
          </p:nvPr>
        </p:nvSpPr>
        <p:spPr>
          <a:xfrm>
            <a:off x="3085067" y="3376383"/>
            <a:ext cx="6020790" cy="867930"/>
          </a:xfrm>
          <a:prstGeom prst="rect">
            <a:avLst/>
          </a:prstGeom>
        </p:spPr>
        <p:txBody>
          <a:bodyPr>
            <a:spAutoFit/>
          </a:bodyPr>
          <a:lstStyle>
            <a:lvl1pPr marL="0" algn="ctr" defTabSz="914400" rtl="0" eaLnBrk="1" latinLnBrk="0" hangingPunct="1">
              <a:defRPr lang="it-IT" sz="2800" b="1" kern="1200" dirty="0">
                <a:solidFill>
                  <a:schemeClr val="tx1">
                    <a:lumMod val="85000"/>
                    <a:lumOff val="15000"/>
                  </a:schemeClr>
                </a:solidFill>
                <a:latin typeface="Lato" panose="020F0502020204030203" pitchFamily="34" charset="0"/>
                <a:ea typeface="+mn-ea"/>
                <a:cs typeface="+mn-cs"/>
              </a:defRPr>
            </a:lvl1pPr>
          </a:lstStyle>
          <a:p>
            <a:r>
              <a:rPr lang="it-IT" dirty="0"/>
              <a:t>Fare clic per modificare lo stile del titolo dello schema</a:t>
            </a:r>
          </a:p>
        </p:txBody>
      </p:sp>
      <p:sp>
        <p:nvSpPr>
          <p:cNvPr id="22" name="Segnaposto testo 21">
            <a:extLst>
              <a:ext uri="{FF2B5EF4-FFF2-40B4-BE49-F238E27FC236}">
                <a16:creationId xmlns="" xmlns:a16="http://schemas.microsoft.com/office/drawing/2014/main" id="{2F61551B-2A61-2B98-9AAC-DDC31CC37861}"/>
              </a:ext>
            </a:extLst>
          </p:cNvPr>
          <p:cNvSpPr>
            <a:spLocks noGrp="1"/>
          </p:cNvSpPr>
          <p:nvPr>
            <p:ph type="body" sz="quarter" idx="10"/>
          </p:nvPr>
        </p:nvSpPr>
        <p:spPr>
          <a:xfrm>
            <a:off x="3085067" y="5050458"/>
            <a:ext cx="6019200" cy="244475"/>
          </a:xfrm>
          <a:prstGeom prst="rect">
            <a:avLst/>
          </a:prstGeom>
        </p:spPr>
        <p:txBody>
          <a:bodyPr>
            <a:normAutofit/>
          </a:bodyPr>
          <a:lstStyle>
            <a:lvl1pPr marL="0" indent="0" algn="ctr">
              <a:buNone/>
              <a:defRPr lang="it-IT" sz="1000" b="1" kern="1200" smtClean="0">
                <a:solidFill>
                  <a:schemeClr val="tx1">
                    <a:lumMod val="75000"/>
                    <a:lumOff val="25000"/>
                  </a:schemeClr>
                </a:solidFill>
                <a:latin typeface="+mj-lt"/>
                <a:ea typeface="Roboto" charset="0"/>
                <a:cs typeface="Roboto" charset="0"/>
              </a:defRPr>
            </a:lvl1pPr>
          </a:lstStyle>
          <a:p>
            <a:pPr lvl="0"/>
            <a:r>
              <a:rPr lang="it-IT" dirty="0"/>
              <a:t>Fare clic per modificare gli stili del testo dello schema</a:t>
            </a:r>
          </a:p>
        </p:txBody>
      </p:sp>
      <p:sp>
        <p:nvSpPr>
          <p:cNvPr id="26" name="Segnaposto testo 25">
            <a:extLst>
              <a:ext uri="{FF2B5EF4-FFF2-40B4-BE49-F238E27FC236}">
                <a16:creationId xmlns="" xmlns:a16="http://schemas.microsoft.com/office/drawing/2014/main" id="{176A08F6-4BBB-4720-4B48-6D4B981FFA09}"/>
              </a:ext>
            </a:extLst>
          </p:cNvPr>
          <p:cNvSpPr>
            <a:spLocks noGrp="1"/>
          </p:cNvSpPr>
          <p:nvPr>
            <p:ph type="body" sz="quarter" idx="11"/>
          </p:nvPr>
        </p:nvSpPr>
        <p:spPr>
          <a:xfrm>
            <a:off x="3086057" y="2640546"/>
            <a:ext cx="6019800" cy="286232"/>
          </a:xfrm>
          <a:prstGeom prst="rect">
            <a:avLst/>
          </a:prstGeom>
        </p:spPr>
        <p:txBody>
          <a:bodyPr>
            <a:spAutoFit/>
          </a:bodyPr>
          <a:lstStyle>
            <a:lvl1pPr marL="0" indent="0" algn="ctr">
              <a:buNone/>
              <a:defRPr lang="it-IT" sz="1400" kern="1200" dirty="0">
                <a:solidFill>
                  <a:schemeClr val="tx1">
                    <a:lumMod val="75000"/>
                    <a:lumOff val="25000"/>
                  </a:schemeClr>
                </a:solidFill>
                <a:latin typeface="Lato Light" panose="020F0302020204030203" pitchFamily="34" charset="0"/>
                <a:ea typeface="Roboto" charset="0"/>
                <a:cs typeface="Roboto" charset="0"/>
              </a:defRPr>
            </a:lvl1pPr>
          </a:lstStyle>
          <a:p>
            <a:pPr lvl="0"/>
            <a:r>
              <a:rPr lang="it-IT" dirty="0"/>
              <a:t>Fare clic per modificare gli stili del testo dello schema</a:t>
            </a:r>
          </a:p>
        </p:txBody>
      </p:sp>
      <p:sp>
        <p:nvSpPr>
          <p:cNvPr id="2" name="Segnaposto piè di pagina 1">
            <a:extLst>
              <a:ext uri="{FF2B5EF4-FFF2-40B4-BE49-F238E27FC236}">
                <a16:creationId xmlns="" xmlns:a16="http://schemas.microsoft.com/office/drawing/2014/main" id="{F857B462-96DB-385B-A14A-46976FC4A8B8}"/>
              </a:ext>
            </a:extLst>
          </p:cNvPr>
          <p:cNvSpPr>
            <a:spLocks noGrp="1"/>
          </p:cNvSpPr>
          <p:nvPr>
            <p:ph type="ftr" sz="quarter" idx="12"/>
          </p:nvPr>
        </p:nvSpPr>
        <p:spPr/>
        <p:txBody>
          <a:bodyPr/>
          <a:lstStyle/>
          <a:p>
            <a:r>
              <a:rPr lang="it-IT"/>
              <a:t>Inserire il titolo della presentazione (Menu visualizza › Schema diapositive › diapositiva principale)</a:t>
            </a:r>
            <a:endParaRPr lang="it-IT" dirty="0"/>
          </a:p>
        </p:txBody>
      </p:sp>
      <p:sp>
        <p:nvSpPr>
          <p:cNvPr id="3" name="Segnaposto numero diapositiva 2">
            <a:extLst>
              <a:ext uri="{FF2B5EF4-FFF2-40B4-BE49-F238E27FC236}">
                <a16:creationId xmlns="" xmlns:a16="http://schemas.microsoft.com/office/drawing/2014/main" id="{05C89FCB-20C3-33FE-A0DA-42C4CC53A3A4}"/>
              </a:ext>
            </a:extLst>
          </p:cNvPr>
          <p:cNvSpPr>
            <a:spLocks noGrp="1"/>
          </p:cNvSpPr>
          <p:nvPr>
            <p:ph type="sldNum" sz="quarter" idx="13"/>
          </p:nvPr>
        </p:nvSpPr>
        <p:spPr/>
        <p:txBody>
          <a:bodyPr/>
          <a:lstStyle/>
          <a:p>
            <a:pPr algn="ctr"/>
            <a:fld id="{E9B139A4-A2BD-40B4-B72F-DEDE218F18B5}" type="slidenum">
              <a:rPr lang="it-IT" smtClean="0"/>
              <a:pPr algn="ctr"/>
              <a:t>‹N›</a:t>
            </a:fld>
            <a:endParaRPr lang="it-IT" dirty="0"/>
          </a:p>
        </p:txBody>
      </p:sp>
      <p:sp>
        <p:nvSpPr>
          <p:cNvPr id="6" name="Segnaposto testo 25">
            <a:extLst>
              <a:ext uri="{FF2B5EF4-FFF2-40B4-BE49-F238E27FC236}">
                <a16:creationId xmlns="" xmlns:a16="http://schemas.microsoft.com/office/drawing/2014/main" id="{FD06F3C1-83A7-816D-BA77-DCDF08898F87}"/>
              </a:ext>
            </a:extLst>
          </p:cNvPr>
          <p:cNvSpPr>
            <a:spLocks noGrp="1"/>
          </p:cNvSpPr>
          <p:nvPr>
            <p:ph type="body" sz="quarter" idx="14"/>
          </p:nvPr>
        </p:nvSpPr>
        <p:spPr>
          <a:xfrm>
            <a:off x="5466000" y="5463910"/>
            <a:ext cx="1260000" cy="224090"/>
          </a:xfrm>
          <a:prstGeom prst="rect">
            <a:avLst/>
          </a:prstGeom>
        </p:spPr>
        <p:txBody>
          <a:bodyPr wrap="square" anchor="ctr" anchorCtr="0">
            <a:noAutofit/>
          </a:bodyPr>
          <a:lstStyle>
            <a:lvl1pPr marL="0" indent="0" algn="ctr">
              <a:buNone/>
              <a:defRPr lang="it-IT" sz="1000" i="0" kern="1200" dirty="0">
                <a:solidFill>
                  <a:schemeClr val="bg1"/>
                </a:solidFill>
                <a:latin typeface="Lato Light" panose="020F0302020204030203" pitchFamily="34" charset="0"/>
                <a:ea typeface="Roboto" charset="0"/>
                <a:cs typeface="Roboto" charset="0"/>
              </a:defRPr>
            </a:lvl1pPr>
          </a:lstStyle>
          <a:p>
            <a:pPr lvl="0"/>
            <a:r>
              <a:rPr lang="it-IT" dirty="0"/>
              <a:t>Fare clic per modificare gli stili del testo dello schema</a:t>
            </a:r>
          </a:p>
        </p:txBody>
      </p:sp>
      <p:sp>
        <p:nvSpPr>
          <p:cNvPr id="5" name="Rettangolo 4"/>
          <p:cNvSpPr/>
          <p:nvPr userDrawn="1"/>
        </p:nvSpPr>
        <p:spPr>
          <a:xfrm>
            <a:off x="0" y="0"/>
            <a:ext cx="12192000" cy="6858000"/>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userDrawn="1"/>
        </p:nvSpPr>
        <p:spPr>
          <a:xfrm>
            <a:off x="6996418" y="931176"/>
            <a:ext cx="4169329" cy="2013360"/>
          </a:xfrm>
          <a:prstGeom prst="rect">
            <a:avLst/>
          </a:prstGeom>
          <a:solidFill>
            <a:srgbClr val="9AA7B2"/>
          </a:solidFill>
          <a:ln>
            <a:solidFill>
              <a:srgbClr val="9AA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userDrawn="1"/>
        </p:nvSpPr>
        <p:spPr>
          <a:xfrm>
            <a:off x="6996418" y="2944536"/>
            <a:ext cx="4169329" cy="2065088"/>
          </a:xfrm>
          <a:prstGeom prst="rect">
            <a:avLst/>
          </a:prstGeom>
          <a:solidFill>
            <a:srgbClr val="F14617"/>
          </a:solidFill>
          <a:ln>
            <a:solidFill>
              <a:srgbClr val="F14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9992" y="1350627"/>
            <a:ext cx="4782008" cy="3187817"/>
          </a:xfrm>
          <a:prstGeom prst="rect">
            <a:avLst/>
          </a:prstGeom>
        </p:spPr>
      </p:pic>
    </p:spTree>
    <p:extLst>
      <p:ext uri="{BB962C8B-B14F-4D97-AF65-F5344CB8AC3E}">
        <p14:creationId xmlns:p14="http://schemas.microsoft.com/office/powerpoint/2010/main" val="47256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standard">
    <p:spTree>
      <p:nvGrpSpPr>
        <p:cNvPr id="1" name=""/>
        <p:cNvGrpSpPr/>
        <p:nvPr/>
      </p:nvGrpSpPr>
      <p:grpSpPr>
        <a:xfrm>
          <a:off x="0" y="0"/>
          <a:ext cx="0" cy="0"/>
          <a:chOff x="0" y="0"/>
          <a:chExt cx="0" cy="0"/>
        </a:xfrm>
      </p:grpSpPr>
      <p:sp>
        <p:nvSpPr>
          <p:cNvPr id="3" name="Segnaposto piè di pagina 2">
            <a:extLst>
              <a:ext uri="{FF2B5EF4-FFF2-40B4-BE49-F238E27FC236}">
                <a16:creationId xmlns="" xmlns:a16="http://schemas.microsoft.com/office/drawing/2014/main" id="{D75F1672-8186-4296-EE24-FE59FE37A180}"/>
              </a:ext>
            </a:extLst>
          </p:cNvPr>
          <p:cNvSpPr>
            <a:spLocks noGrp="1"/>
          </p:cNvSpPr>
          <p:nvPr>
            <p:ph type="ftr"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it-IT" dirty="0" smtClean="0"/>
              <a:t>Leve per il cambiamento organizzativo: intelligenza digitale e processi  gestionali</a:t>
            </a:r>
            <a:endParaRPr lang="it-IT" dirty="0"/>
          </a:p>
        </p:txBody>
      </p:sp>
      <p:sp>
        <p:nvSpPr>
          <p:cNvPr id="4" name="Segnaposto numero diapositiva 3">
            <a:extLst>
              <a:ext uri="{FF2B5EF4-FFF2-40B4-BE49-F238E27FC236}">
                <a16:creationId xmlns="" xmlns:a16="http://schemas.microsoft.com/office/drawing/2014/main" id="{63E25AEB-FA90-AB16-1922-9CC75F664A06}"/>
              </a:ext>
            </a:extLst>
          </p:cNvPr>
          <p:cNvSpPr>
            <a:spLocks noGrp="1"/>
          </p:cNvSpPr>
          <p:nvPr>
            <p:ph type="sldNum" sz="quarter" idx="11"/>
          </p:nvPr>
        </p:nvSpPr>
        <p:spPr/>
        <p:txBody>
          <a:bodyPr/>
          <a:lstStyle/>
          <a:p>
            <a:pPr algn="ctr"/>
            <a:fld id="{E9B139A4-A2BD-40B4-B72F-DEDE218F18B5}" type="slidenum">
              <a:rPr lang="it-IT" smtClean="0"/>
              <a:pPr algn="ctr"/>
              <a:t>‹N›</a:t>
            </a:fld>
            <a:endParaRPr lang="it-IT" dirty="0"/>
          </a:p>
        </p:txBody>
      </p:sp>
      <p:sp>
        <p:nvSpPr>
          <p:cNvPr id="5" name="Titolo 24">
            <a:extLst>
              <a:ext uri="{FF2B5EF4-FFF2-40B4-BE49-F238E27FC236}">
                <a16:creationId xmlns="" xmlns:a16="http://schemas.microsoft.com/office/drawing/2014/main" id="{2D4BD1B7-9C87-7633-5306-E376C7D32EA8}"/>
              </a:ext>
            </a:extLst>
          </p:cNvPr>
          <p:cNvSpPr>
            <a:spLocks noGrp="1"/>
          </p:cNvSpPr>
          <p:nvPr>
            <p:ph type="title"/>
          </p:nvPr>
        </p:nvSpPr>
        <p:spPr>
          <a:xfrm>
            <a:off x="360000" y="1080000"/>
            <a:ext cx="10932000" cy="387798"/>
          </a:xfrm>
          <a:prstGeom prst="rect">
            <a:avLst/>
          </a:prstGeom>
        </p:spPr>
        <p:txBody>
          <a:bodyPr wrap="square" lIns="0" tIns="0" rIns="360000" bIns="0">
            <a:spAutoFit/>
          </a:bodyPr>
          <a:lstStyle>
            <a:lvl1pPr marL="0" algn="l" defTabSz="914400" rtl="0" eaLnBrk="1" latinLnBrk="0" hangingPunct="1">
              <a:defRPr lang="it-IT" sz="28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6" name="Segnaposto testo 39">
            <a:extLst>
              <a:ext uri="{FF2B5EF4-FFF2-40B4-BE49-F238E27FC236}">
                <a16:creationId xmlns="" xmlns:a16="http://schemas.microsoft.com/office/drawing/2014/main" id="{19F126B4-3D16-B47C-6809-3240A9DC1E4A}"/>
              </a:ext>
            </a:extLst>
          </p:cNvPr>
          <p:cNvSpPr>
            <a:spLocks noGrp="1"/>
          </p:cNvSpPr>
          <p:nvPr>
            <p:ph type="body" sz="quarter" idx="12"/>
          </p:nvPr>
        </p:nvSpPr>
        <p:spPr>
          <a:xfrm>
            <a:off x="359998" y="2185192"/>
            <a:ext cx="10932000" cy="276999"/>
          </a:xfrm>
          <a:prstGeom prst="rect">
            <a:avLst/>
          </a:prstGeom>
        </p:spPr>
        <p:txBody>
          <a:bodyPr wrap="square" lIns="0" tIns="0" rIns="360000" bIns="0">
            <a:spAutoFit/>
          </a:bodyPr>
          <a:lstStyle>
            <a:lvl1pPr marL="0" indent="0" algn="just" defTabSz="914400" rtl="0" eaLnBrk="1" latinLnBrk="0" hangingPunct="1">
              <a:lnSpc>
                <a:spcPct val="150000"/>
              </a:lnSpc>
              <a:buNone/>
              <a:defRPr lang="it-IT" sz="1200" kern="12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2pPr>
            <a:lvl3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3pPr>
            <a:lvl4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4pPr>
            <a:lvl5pPr marL="0" indent="0" algn="just" defTabSz="914400" rtl="0" eaLnBrk="1" latinLnBrk="0" hangingPunct="1">
              <a:lnSpc>
                <a:spcPct val="150000"/>
              </a:lnSpc>
              <a:buNone/>
              <a:defRPr lang="it-IT" sz="1000" kern="1200" dirty="0">
                <a:solidFill>
                  <a:schemeClr val="tx1">
                    <a:lumMod val="50000"/>
                    <a:lumOff val="50000"/>
                  </a:schemeClr>
                </a:solidFill>
                <a:latin typeface="+mn-lt"/>
                <a:ea typeface="Roboto" charset="0"/>
                <a:cs typeface="Roboto"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210177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fondo grigio">
    <p:spTree>
      <p:nvGrpSpPr>
        <p:cNvPr id="1" name=""/>
        <p:cNvGrpSpPr/>
        <p:nvPr/>
      </p:nvGrpSpPr>
      <p:grpSpPr>
        <a:xfrm>
          <a:off x="0" y="0"/>
          <a:ext cx="0" cy="0"/>
          <a:chOff x="0" y="0"/>
          <a:chExt cx="0" cy="0"/>
        </a:xfrm>
      </p:grpSpPr>
      <p:sp>
        <p:nvSpPr>
          <p:cNvPr id="10" name="Rectangle 1">
            <a:extLst>
              <a:ext uri="{FF2B5EF4-FFF2-40B4-BE49-F238E27FC236}">
                <a16:creationId xmlns="" xmlns:a16="http://schemas.microsoft.com/office/drawing/2014/main" id="{672B2847-E40C-1C27-7119-A9127A376B30}"/>
              </a:ext>
            </a:extLst>
          </p:cNvPr>
          <p:cNvSpPr/>
          <p:nvPr userDrawn="1"/>
        </p:nvSpPr>
        <p:spPr>
          <a:xfrm>
            <a:off x="0" y="0"/>
            <a:ext cx="112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Segnaposto piè di pagina 21">
            <a:extLst>
              <a:ext uri="{FF2B5EF4-FFF2-40B4-BE49-F238E27FC236}">
                <a16:creationId xmlns="" xmlns:a16="http://schemas.microsoft.com/office/drawing/2014/main" id="{518D9544-2BAC-1BFC-69F0-AB9D5537582A}"/>
              </a:ext>
            </a:extLst>
          </p:cNvPr>
          <p:cNvSpPr>
            <a:spLocks noGrp="1"/>
          </p:cNvSpPr>
          <p:nvPr userDrawn="1">
            <p:ph type="ftr"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it-IT" dirty="0" smtClean="0"/>
              <a:t>Leve per il cambiamento organizzativo: intelligenza digitale e processi  gestionali</a:t>
            </a:r>
            <a:endParaRPr lang="it-IT" dirty="0"/>
          </a:p>
        </p:txBody>
      </p:sp>
      <p:sp>
        <p:nvSpPr>
          <p:cNvPr id="23" name="Segnaposto numero diapositiva 22">
            <a:extLst>
              <a:ext uri="{FF2B5EF4-FFF2-40B4-BE49-F238E27FC236}">
                <a16:creationId xmlns="" xmlns:a16="http://schemas.microsoft.com/office/drawing/2014/main" id="{80F31AFF-B693-DBCB-4259-0FC475B473D4}"/>
              </a:ext>
            </a:extLst>
          </p:cNvPr>
          <p:cNvSpPr>
            <a:spLocks noGrp="1"/>
          </p:cNvSpPr>
          <p:nvPr userDrawn="1">
            <p:ph type="sldNum" sz="quarter" idx="11"/>
          </p:nvPr>
        </p:nvSpPr>
        <p:spPr/>
        <p:txBody>
          <a:bodyPr/>
          <a:lstStyle/>
          <a:p>
            <a:pPr algn="ctr"/>
            <a:fld id="{E9B139A4-A2BD-40B4-B72F-DEDE218F18B5}" type="slidenum">
              <a:rPr lang="it-IT" smtClean="0"/>
              <a:pPr algn="ctr"/>
              <a:t>‹N›</a:t>
            </a:fld>
            <a:endParaRPr lang="it-IT" dirty="0"/>
          </a:p>
        </p:txBody>
      </p:sp>
      <p:cxnSp>
        <p:nvCxnSpPr>
          <p:cNvPr id="24" name="Connettore 1 23">
            <a:extLst>
              <a:ext uri="{FF2B5EF4-FFF2-40B4-BE49-F238E27FC236}">
                <a16:creationId xmlns="" xmlns:a16="http://schemas.microsoft.com/office/drawing/2014/main" id="{5926438F-E38D-8EB1-F3E9-63D9D8DD292A}"/>
              </a:ext>
            </a:extLst>
          </p:cNvPr>
          <p:cNvCxnSpPr/>
          <p:nvPr userDrawn="1"/>
        </p:nvCxnSpPr>
        <p:spPr>
          <a:xfrm>
            <a:off x="360000" y="630000"/>
            <a:ext cx="10573200" cy="0"/>
          </a:xfrm>
          <a:prstGeom prst="line">
            <a:avLst/>
          </a:prstGeom>
          <a:ln w="12700">
            <a:solidFill>
              <a:srgbClr val="F14617"/>
            </a:solidFill>
          </a:ln>
        </p:spPr>
        <p:style>
          <a:lnRef idx="1">
            <a:schemeClr val="accent1"/>
          </a:lnRef>
          <a:fillRef idx="0">
            <a:schemeClr val="accent1"/>
          </a:fillRef>
          <a:effectRef idx="0">
            <a:schemeClr val="accent1"/>
          </a:effectRef>
          <a:fontRef idx="minor">
            <a:schemeClr val="tx1"/>
          </a:fontRef>
        </p:style>
      </p:cxnSp>
      <p:sp>
        <p:nvSpPr>
          <p:cNvPr id="44" name="Segnaposto testo 43">
            <a:extLst>
              <a:ext uri="{FF2B5EF4-FFF2-40B4-BE49-F238E27FC236}">
                <a16:creationId xmlns="" xmlns:a16="http://schemas.microsoft.com/office/drawing/2014/main" id="{0AF75440-CC1D-FD3E-C7AD-4E666FCEF643}"/>
              </a:ext>
            </a:extLst>
          </p:cNvPr>
          <p:cNvSpPr>
            <a:spLocks noGrp="1"/>
          </p:cNvSpPr>
          <p:nvPr>
            <p:ph type="body" sz="quarter" idx="13"/>
          </p:nvPr>
        </p:nvSpPr>
        <p:spPr>
          <a:xfrm>
            <a:off x="13246186" y="0"/>
            <a:ext cx="6005512" cy="5397000"/>
          </a:xfrm>
          <a:prstGeom prst="rect">
            <a:avLst/>
          </a:prstGeom>
        </p:spPr>
        <p:txBody>
          <a:bodyPr/>
          <a:lstStyle>
            <a:lvl1pPr marL="355600" indent="-355600">
              <a:buClr>
                <a:schemeClr val="accent1"/>
              </a:buClr>
              <a:buSzPct val="150000"/>
              <a:buFont typeface="Zapf Dingbats"/>
              <a:buChar char="✚"/>
              <a:tabLst/>
              <a:defRPr sz="1050">
                <a:solidFill>
                  <a:schemeClr val="tx1">
                    <a:lumMod val="50000"/>
                    <a:lumOff val="50000"/>
                  </a:schemeClr>
                </a:solidFill>
              </a:defRPr>
            </a:lvl1pPr>
            <a:lvl2pPr marL="685800" indent="-228600">
              <a:buSzPct val="150000"/>
              <a:buFontTx/>
              <a:buBlip>
                <a:blip r:embed="rId2"/>
              </a:buBlip>
              <a:defRPr sz="1050">
                <a:solidFill>
                  <a:schemeClr val="tx1">
                    <a:lumMod val="50000"/>
                    <a:lumOff val="50000"/>
                  </a:schemeClr>
                </a:solidFill>
              </a:defRPr>
            </a:lvl2pPr>
            <a:lvl3pPr marL="1143000" indent="-228600">
              <a:buFontTx/>
              <a:buBlip>
                <a:blip r:embed="rId2"/>
              </a:buBlip>
              <a:defRPr sz="1050">
                <a:solidFill>
                  <a:schemeClr val="tx1">
                    <a:lumMod val="50000"/>
                    <a:lumOff val="50000"/>
                  </a:schemeClr>
                </a:solidFill>
              </a:defRPr>
            </a:lvl3pPr>
            <a:lvl4pPr marL="1600200" indent="-228600">
              <a:buFontTx/>
              <a:buBlip>
                <a:blip r:embed="rId2"/>
              </a:buBlip>
              <a:defRPr sz="1050">
                <a:solidFill>
                  <a:schemeClr val="tx1">
                    <a:lumMod val="50000"/>
                    <a:lumOff val="50000"/>
                  </a:schemeClr>
                </a:solidFill>
              </a:defRPr>
            </a:lvl4pPr>
            <a:lvl5pPr marL="2057400" indent="-228600">
              <a:buFontTx/>
              <a:buBlip>
                <a:blip r:embed="rId2"/>
              </a:buBlip>
              <a:defRPr sz="1050">
                <a:solidFill>
                  <a:schemeClr val="tx1">
                    <a:lumMod val="50000"/>
                    <a:lumOff val="50000"/>
                  </a:schemeClr>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5" name="Titolo 24">
            <a:extLst>
              <a:ext uri="{FF2B5EF4-FFF2-40B4-BE49-F238E27FC236}">
                <a16:creationId xmlns="" xmlns:a16="http://schemas.microsoft.com/office/drawing/2014/main" id="{A0430F26-E4DE-5040-B9A5-93C45D46F06E}"/>
              </a:ext>
            </a:extLst>
          </p:cNvPr>
          <p:cNvSpPr>
            <a:spLocks noGrp="1"/>
          </p:cNvSpPr>
          <p:nvPr>
            <p:ph type="title"/>
          </p:nvPr>
        </p:nvSpPr>
        <p:spPr>
          <a:xfrm>
            <a:off x="360000" y="1080000"/>
            <a:ext cx="10932000" cy="387798"/>
          </a:xfrm>
          <a:prstGeom prst="rect">
            <a:avLst/>
          </a:prstGeom>
        </p:spPr>
        <p:txBody>
          <a:bodyPr wrap="square" lIns="0" tIns="0" rIns="360000" bIns="0">
            <a:spAutoFit/>
          </a:bodyPr>
          <a:lstStyle>
            <a:lvl1pPr marL="0" algn="l" defTabSz="914400" rtl="0" eaLnBrk="1" latinLnBrk="0" hangingPunct="1">
              <a:defRPr lang="it-IT" sz="28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r>
              <a:rPr lang="it-IT" dirty="0" smtClean="0"/>
              <a:t>Fare clic per modificare lo stile del titolo dello schema</a:t>
            </a:r>
            <a:endParaRPr lang="it-IT" dirty="0"/>
          </a:p>
        </p:txBody>
      </p:sp>
      <p:sp>
        <p:nvSpPr>
          <p:cNvPr id="2" name="Segnaposto testo 39">
            <a:extLst>
              <a:ext uri="{FF2B5EF4-FFF2-40B4-BE49-F238E27FC236}">
                <a16:creationId xmlns="" xmlns:a16="http://schemas.microsoft.com/office/drawing/2014/main" id="{2E459B1B-7C2A-1413-5135-90D6472A8960}"/>
              </a:ext>
            </a:extLst>
          </p:cNvPr>
          <p:cNvSpPr>
            <a:spLocks noGrp="1"/>
          </p:cNvSpPr>
          <p:nvPr>
            <p:ph type="body" sz="quarter" idx="12"/>
          </p:nvPr>
        </p:nvSpPr>
        <p:spPr>
          <a:xfrm>
            <a:off x="359998" y="2185192"/>
            <a:ext cx="10932000" cy="276999"/>
          </a:xfrm>
          <a:prstGeom prst="rect">
            <a:avLst/>
          </a:prstGeom>
        </p:spPr>
        <p:txBody>
          <a:bodyPr wrap="square" lIns="0" tIns="0" rIns="360000" bIns="0">
            <a:spAutoFit/>
          </a:bodyPr>
          <a:lstStyle>
            <a:lvl1pPr marL="0" indent="0" algn="just" defTabSz="914400" rtl="0" eaLnBrk="1" latinLnBrk="0" hangingPunct="1">
              <a:lnSpc>
                <a:spcPct val="150000"/>
              </a:lnSpc>
              <a:buNone/>
              <a:defRPr lang="it-IT" sz="1200" kern="12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2pPr>
            <a:lvl3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3pPr>
            <a:lvl4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4pPr>
            <a:lvl5pPr marL="0" indent="0" algn="just" defTabSz="914400" rtl="0" eaLnBrk="1" latinLnBrk="0" hangingPunct="1">
              <a:lnSpc>
                <a:spcPct val="150000"/>
              </a:lnSpc>
              <a:buNone/>
              <a:defRPr lang="it-IT" sz="1000" kern="1200" dirty="0">
                <a:solidFill>
                  <a:schemeClr val="tx1">
                    <a:lumMod val="50000"/>
                    <a:lumOff val="50000"/>
                  </a:schemeClr>
                </a:solidFill>
                <a:latin typeface="+mn-lt"/>
                <a:ea typeface="Roboto" charset="0"/>
                <a:cs typeface="Roboto"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285472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_blank">
    <p:spTree>
      <p:nvGrpSpPr>
        <p:cNvPr id="1" name=""/>
        <p:cNvGrpSpPr/>
        <p:nvPr/>
      </p:nvGrpSpPr>
      <p:grpSpPr>
        <a:xfrm>
          <a:off x="0" y="0"/>
          <a:ext cx="0" cy="0"/>
          <a:chOff x="0" y="0"/>
          <a:chExt cx="0" cy="0"/>
        </a:xfrm>
      </p:grpSpPr>
      <p:sp>
        <p:nvSpPr>
          <p:cNvPr id="8" name="Slide Number Placeholder 5">
            <a:extLst>
              <a:ext uri="{FF2B5EF4-FFF2-40B4-BE49-F238E27FC236}">
                <a16:creationId xmlns="" xmlns:a16="http://schemas.microsoft.com/office/drawing/2014/main" id="{1DD11F92-1DB5-77D8-9AFB-C1A35025DCCA}"/>
              </a:ext>
            </a:extLst>
          </p:cNvPr>
          <p:cNvSpPr>
            <a:spLocks noGrp="1"/>
          </p:cNvSpPr>
          <p:nvPr>
            <p:ph type="sldNum" sz="quarter" idx="4"/>
          </p:nvPr>
        </p:nvSpPr>
        <p:spPr>
          <a:xfrm>
            <a:off x="11292000" y="179841"/>
            <a:ext cx="900000" cy="360000"/>
          </a:xfrm>
          <a:prstGeom prst="rect">
            <a:avLst/>
          </a:prstGeom>
          <a:solidFill>
            <a:srgbClr val="333333"/>
          </a:solidFill>
        </p:spPr>
        <p:txBody>
          <a:bodyPr vert="horz" lIns="0" tIns="0" rIns="0" bIns="0" rtlCol="0" anchor="ctr"/>
          <a:lstStyle>
            <a:lvl1pPr algn="r">
              <a:defRPr lang="en-ID" sz="1200" b="0" kern="12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ctr"/>
            <a:fld id="{E9B139A4-A2BD-40B4-B72F-DEDE218F18B5}" type="slidenum">
              <a:rPr lang="it-IT" smtClean="0"/>
              <a:pPr algn="ctr"/>
              <a:t>‹N›</a:t>
            </a:fld>
            <a:endParaRPr lang="it-IT" dirty="0"/>
          </a:p>
        </p:txBody>
      </p:sp>
      <p:sp>
        <p:nvSpPr>
          <p:cNvPr id="9" name="Segnaposto piè di pagina 8">
            <a:extLst>
              <a:ext uri="{FF2B5EF4-FFF2-40B4-BE49-F238E27FC236}">
                <a16:creationId xmlns="" xmlns:a16="http://schemas.microsoft.com/office/drawing/2014/main" id="{5DA54CB6-A5B6-CDD0-6228-2EB2BD942B45}"/>
              </a:ext>
            </a:extLst>
          </p:cNvPr>
          <p:cNvSpPr>
            <a:spLocks noGrp="1"/>
          </p:cNvSpPr>
          <p:nvPr>
            <p:ph type="ftr"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it-IT" dirty="0" smtClean="0"/>
              <a:t>Leve per il cambiamento organizzativo: intelligenza digitale e processi  gestionali</a:t>
            </a:r>
            <a:endParaRPr lang="it-IT" dirty="0"/>
          </a:p>
        </p:txBody>
      </p:sp>
    </p:spTree>
    <p:extLst>
      <p:ext uri="{BB962C8B-B14F-4D97-AF65-F5344CB8AC3E}">
        <p14:creationId xmlns:p14="http://schemas.microsoft.com/office/powerpoint/2010/main" val="251587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nna grigia">
    <p:spTree>
      <p:nvGrpSpPr>
        <p:cNvPr id="1" name=""/>
        <p:cNvGrpSpPr/>
        <p:nvPr/>
      </p:nvGrpSpPr>
      <p:grpSpPr>
        <a:xfrm>
          <a:off x="0" y="0"/>
          <a:ext cx="0" cy="0"/>
          <a:chOff x="0" y="0"/>
          <a:chExt cx="0" cy="0"/>
        </a:xfrm>
      </p:grpSpPr>
      <p:sp>
        <p:nvSpPr>
          <p:cNvPr id="10" name="Rectangle 1">
            <a:extLst>
              <a:ext uri="{FF2B5EF4-FFF2-40B4-BE49-F238E27FC236}">
                <a16:creationId xmlns="" xmlns:a16="http://schemas.microsoft.com/office/drawing/2014/main" id="{672B2847-E40C-1C27-7119-A9127A376B30}"/>
              </a:ext>
            </a:extLst>
          </p:cNvPr>
          <p:cNvSpPr/>
          <p:nvPr userDrawn="1"/>
        </p:nvSpPr>
        <p:spPr>
          <a:xfrm>
            <a:off x="0" y="0"/>
            <a:ext cx="4445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Segnaposto piè di pagina 21">
            <a:extLst>
              <a:ext uri="{FF2B5EF4-FFF2-40B4-BE49-F238E27FC236}">
                <a16:creationId xmlns="" xmlns:a16="http://schemas.microsoft.com/office/drawing/2014/main" id="{518D9544-2BAC-1BFC-69F0-AB9D5537582A}"/>
              </a:ext>
            </a:extLst>
          </p:cNvPr>
          <p:cNvSpPr>
            <a:spLocks noGrp="1"/>
          </p:cNvSpPr>
          <p:nvPr userDrawn="1">
            <p:ph type="ftr"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it-IT" dirty="0" smtClean="0"/>
              <a:t>Leve per il cambiamento organizzativo: intelligenza digitale e processi  gestionali</a:t>
            </a:r>
            <a:endParaRPr lang="it-IT" dirty="0"/>
          </a:p>
        </p:txBody>
      </p:sp>
      <p:sp>
        <p:nvSpPr>
          <p:cNvPr id="23" name="Segnaposto numero diapositiva 22">
            <a:extLst>
              <a:ext uri="{FF2B5EF4-FFF2-40B4-BE49-F238E27FC236}">
                <a16:creationId xmlns="" xmlns:a16="http://schemas.microsoft.com/office/drawing/2014/main" id="{80F31AFF-B693-DBCB-4259-0FC475B473D4}"/>
              </a:ext>
            </a:extLst>
          </p:cNvPr>
          <p:cNvSpPr>
            <a:spLocks noGrp="1"/>
          </p:cNvSpPr>
          <p:nvPr userDrawn="1">
            <p:ph type="sldNum" sz="quarter" idx="11"/>
          </p:nvPr>
        </p:nvSpPr>
        <p:spPr/>
        <p:txBody>
          <a:bodyPr/>
          <a:lstStyle>
            <a:lvl1pPr>
              <a:defRPr b="0"/>
            </a:lvl1pPr>
          </a:lstStyle>
          <a:p>
            <a:pPr algn="ctr"/>
            <a:fld id="{E9B139A4-A2BD-40B4-B72F-DEDE218F18B5}" type="slidenum">
              <a:rPr lang="it-IT" smtClean="0"/>
              <a:pPr algn="ctr"/>
              <a:t>‹N›</a:t>
            </a:fld>
            <a:endParaRPr lang="it-IT" dirty="0"/>
          </a:p>
        </p:txBody>
      </p:sp>
      <p:cxnSp>
        <p:nvCxnSpPr>
          <p:cNvPr id="24" name="Connettore 1 23">
            <a:extLst>
              <a:ext uri="{FF2B5EF4-FFF2-40B4-BE49-F238E27FC236}">
                <a16:creationId xmlns="" xmlns:a16="http://schemas.microsoft.com/office/drawing/2014/main" id="{5926438F-E38D-8EB1-F3E9-63D9D8DD292A}"/>
              </a:ext>
            </a:extLst>
          </p:cNvPr>
          <p:cNvCxnSpPr/>
          <p:nvPr userDrawn="1"/>
        </p:nvCxnSpPr>
        <p:spPr>
          <a:xfrm>
            <a:off x="360000" y="630000"/>
            <a:ext cx="10573200" cy="0"/>
          </a:xfrm>
          <a:prstGeom prst="line">
            <a:avLst/>
          </a:prstGeom>
          <a:ln w="12700">
            <a:solidFill>
              <a:srgbClr val="F14617"/>
            </a:solidFill>
          </a:ln>
        </p:spPr>
        <p:style>
          <a:lnRef idx="1">
            <a:schemeClr val="accent1"/>
          </a:lnRef>
          <a:fillRef idx="0">
            <a:schemeClr val="accent1"/>
          </a:fillRef>
          <a:effectRef idx="0">
            <a:schemeClr val="accent1"/>
          </a:effectRef>
          <a:fontRef idx="minor">
            <a:schemeClr val="tx1"/>
          </a:fontRef>
        </p:style>
      </p:cxnSp>
      <p:sp>
        <p:nvSpPr>
          <p:cNvPr id="44" name="Segnaposto testo 43">
            <a:extLst>
              <a:ext uri="{FF2B5EF4-FFF2-40B4-BE49-F238E27FC236}">
                <a16:creationId xmlns="" xmlns:a16="http://schemas.microsoft.com/office/drawing/2014/main" id="{0AF75440-CC1D-FD3E-C7AD-4E666FCEF643}"/>
              </a:ext>
            </a:extLst>
          </p:cNvPr>
          <p:cNvSpPr>
            <a:spLocks noGrp="1"/>
          </p:cNvSpPr>
          <p:nvPr>
            <p:ph type="body" sz="quarter" idx="13"/>
          </p:nvPr>
        </p:nvSpPr>
        <p:spPr>
          <a:xfrm>
            <a:off x="13246186" y="0"/>
            <a:ext cx="6005512" cy="5397000"/>
          </a:xfrm>
          <a:prstGeom prst="rect">
            <a:avLst/>
          </a:prstGeom>
        </p:spPr>
        <p:txBody>
          <a:bodyPr/>
          <a:lstStyle>
            <a:lvl1pPr marL="355600" indent="-355600">
              <a:buClr>
                <a:schemeClr val="accent1"/>
              </a:buClr>
              <a:buSzPct val="150000"/>
              <a:buFont typeface="Zapf Dingbats"/>
              <a:buChar char="✚"/>
              <a:tabLst/>
              <a:defRPr sz="1050">
                <a:solidFill>
                  <a:schemeClr val="tx1">
                    <a:lumMod val="50000"/>
                    <a:lumOff val="50000"/>
                  </a:schemeClr>
                </a:solidFill>
              </a:defRPr>
            </a:lvl1pPr>
            <a:lvl2pPr marL="685800" indent="-228600">
              <a:buSzPct val="150000"/>
              <a:buFontTx/>
              <a:buBlip>
                <a:blip r:embed="rId2"/>
              </a:buBlip>
              <a:defRPr sz="1050">
                <a:solidFill>
                  <a:schemeClr val="tx1">
                    <a:lumMod val="50000"/>
                    <a:lumOff val="50000"/>
                  </a:schemeClr>
                </a:solidFill>
              </a:defRPr>
            </a:lvl2pPr>
            <a:lvl3pPr marL="1143000" indent="-228600">
              <a:buFontTx/>
              <a:buBlip>
                <a:blip r:embed="rId2"/>
              </a:buBlip>
              <a:defRPr sz="1050">
                <a:solidFill>
                  <a:schemeClr val="tx1">
                    <a:lumMod val="50000"/>
                    <a:lumOff val="50000"/>
                  </a:schemeClr>
                </a:solidFill>
              </a:defRPr>
            </a:lvl3pPr>
            <a:lvl4pPr marL="1600200" indent="-228600">
              <a:buFontTx/>
              <a:buBlip>
                <a:blip r:embed="rId2"/>
              </a:buBlip>
              <a:defRPr sz="1050">
                <a:solidFill>
                  <a:schemeClr val="tx1">
                    <a:lumMod val="50000"/>
                    <a:lumOff val="50000"/>
                  </a:schemeClr>
                </a:solidFill>
              </a:defRPr>
            </a:lvl4pPr>
            <a:lvl5pPr marL="2057400" indent="-228600">
              <a:buFontTx/>
              <a:buBlip>
                <a:blip r:embed="rId2"/>
              </a:buBlip>
              <a:defRPr sz="1050">
                <a:solidFill>
                  <a:schemeClr val="tx1">
                    <a:lumMod val="50000"/>
                    <a:lumOff val="50000"/>
                  </a:schemeClr>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5" name="Titolo 24">
            <a:extLst>
              <a:ext uri="{FF2B5EF4-FFF2-40B4-BE49-F238E27FC236}">
                <a16:creationId xmlns="" xmlns:a16="http://schemas.microsoft.com/office/drawing/2014/main" id="{A0430F26-E4DE-5040-B9A5-93C45D46F06E}"/>
              </a:ext>
            </a:extLst>
          </p:cNvPr>
          <p:cNvSpPr>
            <a:spLocks noGrp="1"/>
          </p:cNvSpPr>
          <p:nvPr>
            <p:ph type="title"/>
          </p:nvPr>
        </p:nvSpPr>
        <p:spPr>
          <a:xfrm>
            <a:off x="360000" y="1080000"/>
            <a:ext cx="4085000" cy="1551194"/>
          </a:xfrm>
          <a:prstGeom prst="rect">
            <a:avLst/>
          </a:prstGeom>
        </p:spPr>
        <p:txBody>
          <a:bodyPr wrap="square" lIns="0" tIns="0" rIns="360000" bIns="0">
            <a:spAutoFit/>
          </a:bodyPr>
          <a:lstStyle>
            <a:lvl1pPr marL="0" algn="l" defTabSz="914400" rtl="0" eaLnBrk="1" latinLnBrk="0" hangingPunct="1">
              <a:defRPr lang="it-IT" sz="28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40" name="Segnaposto testo 39">
            <a:extLst>
              <a:ext uri="{FF2B5EF4-FFF2-40B4-BE49-F238E27FC236}">
                <a16:creationId xmlns="" xmlns:a16="http://schemas.microsoft.com/office/drawing/2014/main" id="{1BFA8E90-515B-3AAB-CD81-CA07CF4A6C25}"/>
              </a:ext>
            </a:extLst>
          </p:cNvPr>
          <p:cNvSpPr>
            <a:spLocks noGrp="1"/>
          </p:cNvSpPr>
          <p:nvPr>
            <p:ph type="body" sz="quarter" idx="12"/>
          </p:nvPr>
        </p:nvSpPr>
        <p:spPr>
          <a:xfrm>
            <a:off x="359998" y="3302792"/>
            <a:ext cx="4085000" cy="276999"/>
          </a:xfrm>
          <a:prstGeom prst="rect">
            <a:avLst/>
          </a:prstGeom>
        </p:spPr>
        <p:txBody>
          <a:bodyPr wrap="square" lIns="0" tIns="0" rIns="360000" bIns="0">
            <a:spAutoFit/>
          </a:bodyPr>
          <a:lstStyle>
            <a:lvl1pPr marL="0" indent="0" algn="just" defTabSz="914400" rtl="0" eaLnBrk="1" latinLnBrk="0" hangingPunct="1">
              <a:lnSpc>
                <a:spcPct val="150000"/>
              </a:lnSpc>
              <a:buNone/>
              <a:defRPr lang="it-IT" sz="1200" kern="12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2pPr>
            <a:lvl3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3pPr>
            <a:lvl4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4pPr>
            <a:lvl5pPr marL="0" indent="0" algn="just" defTabSz="914400" rtl="0" eaLnBrk="1" latinLnBrk="0" hangingPunct="1">
              <a:lnSpc>
                <a:spcPct val="150000"/>
              </a:lnSpc>
              <a:buNone/>
              <a:defRPr lang="it-IT" sz="1000" kern="1200" dirty="0">
                <a:solidFill>
                  <a:schemeClr val="tx1">
                    <a:lumMod val="50000"/>
                    <a:lumOff val="50000"/>
                  </a:schemeClr>
                </a:solidFill>
                <a:latin typeface="+mn-lt"/>
                <a:ea typeface="Roboto" charset="0"/>
                <a:cs typeface="Roboto"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93947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nna celeste + immagine">
    <p:spTree>
      <p:nvGrpSpPr>
        <p:cNvPr id="1" name=""/>
        <p:cNvGrpSpPr/>
        <p:nvPr/>
      </p:nvGrpSpPr>
      <p:grpSpPr>
        <a:xfrm>
          <a:off x="0" y="0"/>
          <a:ext cx="0" cy="0"/>
          <a:chOff x="0" y="0"/>
          <a:chExt cx="0" cy="0"/>
        </a:xfrm>
      </p:grpSpPr>
      <p:sp>
        <p:nvSpPr>
          <p:cNvPr id="10" name="Rectangle 1">
            <a:extLst>
              <a:ext uri="{FF2B5EF4-FFF2-40B4-BE49-F238E27FC236}">
                <a16:creationId xmlns="" xmlns:a16="http://schemas.microsoft.com/office/drawing/2014/main" id="{672B2847-E40C-1C27-7119-A9127A376B30}"/>
              </a:ext>
            </a:extLst>
          </p:cNvPr>
          <p:cNvSpPr/>
          <p:nvPr userDrawn="1"/>
        </p:nvSpPr>
        <p:spPr>
          <a:xfrm>
            <a:off x="6846000" y="0"/>
            <a:ext cx="4446000" cy="6858000"/>
          </a:xfrm>
          <a:prstGeom prst="rect">
            <a:avLst/>
          </a:prstGeom>
          <a:solidFill>
            <a:srgbClr val="9AA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Segnaposto piè di pagina 21">
            <a:extLst>
              <a:ext uri="{FF2B5EF4-FFF2-40B4-BE49-F238E27FC236}">
                <a16:creationId xmlns="" xmlns:a16="http://schemas.microsoft.com/office/drawing/2014/main" id="{518D9544-2BAC-1BFC-69F0-AB9D5537582A}"/>
              </a:ext>
            </a:extLst>
          </p:cNvPr>
          <p:cNvSpPr>
            <a:spLocks noGrp="1"/>
          </p:cNvSpPr>
          <p:nvPr userDrawn="1">
            <p:ph type="ftr" sz="quarter"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it-IT" dirty="0" smtClean="0"/>
              <a:t>Leve per il cambiamento organizzativo: intelligenza digitale e processi  gestionali</a:t>
            </a:r>
            <a:endParaRPr lang="it-IT" dirty="0"/>
          </a:p>
        </p:txBody>
      </p:sp>
      <p:sp>
        <p:nvSpPr>
          <p:cNvPr id="23" name="Segnaposto numero diapositiva 22">
            <a:extLst>
              <a:ext uri="{FF2B5EF4-FFF2-40B4-BE49-F238E27FC236}">
                <a16:creationId xmlns="" xmlns:a16="http://schemas.microsoft.com/office/drawing/2014/main" id="{80F31AFF-B693-DBCB-4259-0FC475B473D4}"/>
              </a:ext>
            </a:extLst>
          </p:cNvPr>
          <p:cNvSpPr>
            <a:spLocks noGrp="1"/>
          </p:cNvSpPr>
          <p:nvPr userDrawn="1">
            <p:ph type="sldNum" sz="quarter" idx="11"/>
          </p:nvPr>
        </p:nvSpPr>
        <p:spPr/>
        <p:txBody>
          <a:bodyPr/>
          <a:lstStyle/>
          <a:p>
            <a:pPr algn="ctr"/>
            <a:fld id="{E9B139A4-A2BD-40B4-B72F-DEDE218F18B5}" type="slidenum">
              <a:rPr lang="it-IT" smtClean="0"/>
              <a:pPr algn="ctr"/>
              <a:t>‹N›</a:t>
            </a:fld>
            <a:endParaRPr lang="it-IT" dirty="0"/>
          </a:p>
        </p:txBody>
      </p:sp>
      <p:sp>
        <p:nvSpPr>
          <p:cNvPr id="25" name="Titolo 24">
            <a:extLst>
              <a:ext uri="{FF2B5EF4-FFF2-40B4-BE49-F238E27FC236}">
                <a16:creationId xmlns="" xmlns:a16="http://schemas.microsoft.com/office/drawing/2014/main" id="{A0430F26-E4DE-5040-B9A5-93C45D46F06E}"/>
              </a:ext>
            </a:extLst>
          </p:cNvPr>
          <p:cNvSpPr>
            <a:spLocks noGrp="1"/>
          </p:cNvSpPr>
          <p:nvPr>
            <p:ph type="title"/>
          </p:nvPr>
        </p:nvSpPr>
        <p:spPr>
          <a:xfrm>
            <a:off x="360000" y="1080000"/>
            <a:ext cx="6486000" cy="775597"/>
          </a:xfrm>
          <a:prstGeom prst="rect">
            <a:avLst/>
          </a:prstGeom>
        </p:spPr>
        <p:txBody>
          <a:bodyPr wrap="square" lIns="0" tIns="0" rIns="360000" bIns="0">
            <a:spAutoFit/>
          </a:bodyPr>
          <a:lstStyle>
            <a:lvl1pPr marL="0" algn="l" defTabSz="914400" rtl="0" eaLnBrk="1" latinLnBrk="0" hangingPunct="1">
              <a:defRPr lang="it-IT" sz="28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15" name="Segnaposto immagine 14">
            <a:extLst>
              <a:ext uri="{FF2B5EF4-FFF2-40B4-BE49-F238E27FC236}">
                <a16:creationId xmlns="" xmlns:a16="http://schemas.microsoft.com/office/drawing/2014/main" id="{2449CC1D-AC24-AD05-323F-7BDB81DD9F08}"/>
              </a:ext>
            </a:extLst>
          </p:cNvPr>
          <p:cNvSpPr>
            <a:spLocks noGrp="1"/>
          </p:cNvSpPr>
          <p:nvPr>
            <p:ph type="pic" sz="quarter" idx="12"/>
          </p:nvPr>
        </p:nvSpPr>
        <p:spPr>
          <a:xfrm>
            <a:off x="6840000" y="0"/>
            <a:ext cx="4464000" cy="6858000"/>
          </a:xfrm>
          <a:prstGeom prst="rect">
            <a:avLst/>
          </a:prstGeom>
        </p:spPr>
        <p:txBody>
          <a:bodyPr anchor="ctr" anchorCtr="0"/>
          <a:lstStyle>
            <a:lvl1pPr marL="0" indent="0" algn="ctr">
              <a:buNone/>
              <a:defRPr>
                <a:solidFill>
                  <a:srgbClr val="FFC000"/>
                </a:solidFill>
              </a:defRPr>
            </a:lvl1pPr>
          </a:lstStyle>
          <a:p>
            <a:endParaRPr lang="it-IT" dirty="0"/>
          </a:p>
        </p:txBody>
      </p:sp>
      <p:sp>
        <p:nvSpPr>
          <p:cNvPr id="2" name="Segnaposto testo 39">
            <a:extLst>
              <a:ext uri="{FF2B5EF4-FFF2-40B4-BE49-F238E27FC236}">
                <a16:creationId xmlns="" xmlns:a16="http://schemas.microsoft.com/office/drawing/2014/main" id="{980164D4-1BB6-9F5B-2E08-5B423C534478}"/>
              </a:ext>
            </a:extLst>
          </p:cNvPr>
          <p:cNvSpPr>
            <a:spLocks noGrp="1"/>
          </p:cNvSpPr>
          <p:nvPr>
            <p:ph type="body" sz="quarter" idx="13"/>
          </p:nvPr>
        </p:nvSpPr>
        <p:spPr>
          <a:xfrm>
            <a:off x="359998" y="2185192"/>
            <a:ext cx="6486000" cy="276999"/>
          </a:xfrm>
          <a:prstGeom prst="rect">
            <a:avLst/>
          </a:prstGeom>
        </p:spPr>
        <p:txBody>
          <a:bodyPr wrap="square" lIns="0" tIns="0" rIns="360000" bIns="0">
            <a:spAutoFit/>
          </a:bodyPr>
          <a:lstStyle>
            <a:lvl1pPr marL="0" indent="0" algn="just" defTabSz="914400" rtl="0" eaLnBrk="1" latinLnBrk="0" hangingPunct="1">
              <a:lnSpc>
                <a:spcPct val="150000"/>
              </a:lnSpc>
              <a:buNone/>
              <a:defRPr lang="it-IT" sz="1200" kern="12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2pPr>
            <a:lvl3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3pPr>
            <a:lvl4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4pPr>
            <a:lvl5pPr marL="0" indent="0" algn="just" defTabSz="914400" rtl="0" eaLnBrk="1" latinLnBrk="0" hangingPunct="1">
              <a:lnSpc>
                <a:spcPct val="150000"/>
              </a:lnSpc>
              <a:buNone/>
              <a:defRPr lang="it-IT" sz="1000" kern="1200" dirty="0">
                <a:solidFill>
                  <a:schemeClr val="tx1">
                    <a:lumMod val="50000"/>
                    <a:lumOff val="50000"/>
                  </a:schemeClr>
                </a:solidFill>
                <a:latin typeface="+mn-lt"/>
                <a:ea typeface="Roboto" charset="0"/>
                <a:cs typeface="Roboto"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78931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fondo celeste">
    <p:spTree>
      <p:nvGrpSpPr>
        <p:cNvPr id="1" name=""/>
        <p:cNvGrpSpPr/>
        <p:nvPr/>
      </p:nvGrpSpPr>
      <p:grpSpPr>
        <a:xfrm>
          <a:off x="0" y="0"/>
          <a:ext cx="0" cy="0"/>
          <a:chOff x="0" y="0"/>
          <a:chExt cx="0" cy="0"/>
        </a:xfrm>
      </p:grpSpPr>
      <p:sp>
        <p:nvSpPr>
          <p:cNvPr id="3" name="Rectangle 4">
            <a:extLst>
              <a:ext uri="{FF2B5EF4-FFF2-40B4-BE49-F238E27FC236}">
                <a16:creationId xmlns="" xmlns:a16="http://schemas.microsoft.com/office/drawing/2014/main" id="{6D7C2F91-68D6-4D90-DE02-26B78F9EC751}"/>
              </a:ext>
            </a:extLst>
          </p:cNvPr>
          <p:cNvSpPr/>
          <p:nvPr userDrawn="1"/>
        </p:nvSpPr>
        <p:spPr>
          <a:xfrm>
            <a:off x="1" y="0"/>
            <a:ext cx="11277600" cy="6858000"/>
          </a:xfrm>
          <a:prstGeom prst="rect">
            <a:avLst/>
          </a:prstGeom>
          <a:solidFill>
            <a:srgbClr val="9AA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6" name="Titolo 24">
            <a:extLst>
              <a:ext uri="{FF2B5EF4-FFF2-40B4-BE49-F238E27FC236}">
                <a16:creationId xmlns="" xmlns:a16="http://schemas.microsoft.com/office/drawing/2014/main" id="{79890E1E-F512-104B-3155-FC4CE2042B10}"/>
              </a:ext>
            </a:extLst>
          </p:cNvPr>
          <p:cNvSpPr>
            <a:spLocks noGrp="1"/>
          </p:cNvSpPr>
          <p:nvPr userDrawn="1">
            <p:ph type="title"/>
          </p:nvPr>
        </p:nvSpPr>
        <p:spPr>
          <a:xfrm>
            <a:off x="360000" y="1080000"/>
            <a:ext cx="6840900" cy="775597"/>
          </a:xfrm>
          <a:prstGeom prst="rect">
            <a:avLst/>
          </a:prstGeom>
        </p:spPr>
        <p:txBody>
          <a:bodyPr wrap="square" lIns="0" tIns="0" rIns="360000" bIns="0">
            <a:spAutoFit/>
          </a:bodyPr>
          <a:lstStyle>
            <a:lvl1pPr marL="0" algn="l" defTabSz="914400" rtl="0" eaLnBrk="1" latinLnBrk="0" hangingPunct="1">
              <a:defRPr lang="it-IT" sz="28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37" name="Segnaposto testo 39">
            <a:extLst>
              <a:ext uri="{FF2B5EF4-FFF2-40B4-BE49-F238E27FC236}">
                <a16:creationId xmlns="" xmlns:a16="http://schemas.microsoft.com/office/drawing/2014/main" id="{37136CBE-4C5F-ECFD-D927-CA91E3B8CDCB}"/>
              </a:ext>
            </a:extLst>
          </p:cNvPr>
          <p:cNvSpPr>
            <a:spLocks noGrp="1"/>
          </p:cNvSpPr>
          <p:nvPr userDrawn="1">
            <p:ph type="body" sz="quarter" idx="12"/>
          </p:nvPr>
        </p:nvSpPr>
        <p:spPr>
          <a:xfrm>
            <a:off x="359999" y="2411009"/>
            <a:ext cx="6840899" cy="276999"/>
          </a:xfrm>
          <a:prstGeom prst="rect">
            <a:avLst/>
          </a:prstGeom>
        </p:spPr>
        <p:txBody>
          <a:bodyPr wrap="square" lIns="0" tIns="0" rIns="360000" bIns="0">
            <a:spAutoFit/>
          </a:bodyPr>
          <a:lstStyle>
            <a:lvl1pPr marL="0" indent="0" algn="just" defTabSz="914400" rtl="0" eaLnBrk="1" latinLnBrk="0" hangingPunct="1">
              <a:lnSpc>
                <a:spcPct val="150000"/>
              </a:lnSpc>
              <a:buNone/>
              <a:defRPr lang="it-IT" sz="1200" kern="1200" dirty="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2pPr>
            <a:lvl3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3pPr>
            <a:lvl4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4pPr>
            <a:lvl5pPr marL="0" indent="0" algn="just" defTabSz="914400" rtl="0" eaLnBrk="1" latinLnBrk="0" hangingPunct="1">
              <a:lnSpc>
                <a:spcPct val="150000"/>
              </a:lnSpc>
              <a:buNone/>
              <a:defRPr lang="it-IT" sz="1000" kern="1200" dirty="0">
                <a:solidFill>
                  <a:schemeClr val="tx1">
                    <a:lumMod val="50000"/>
                    <a:lumOff val="50000"/>
                  </a:schemeClr>
                </a:solidFill>
                <a:latin typeface="+mn-lt"/>
                <a:ea typeface="Roboto" charset="0"/>
                <a:cs typeface="Roboto" charset="0"/>
              </a:defRPr>
            </a:lvl5pPr>
          </a:lstStyle>
          <a:p>
            <a:pPr lvl="0"/>
            <a:r>
              <a:rPr lang="it-IT" dirty="0" smtClean="0"/>
              <a:t>Fare clic per modificare gli stili del testo dello schema</a:t>
            </a:r>
            <a:endParaRPr lang="it-IT" dirty="0"/>
          </a:p>
        </p:txBody>
      </p:sp>
      <p:sp>
        <p:nvSpPr>
          <p:cNvPr id="50" name="Segnaposto piè di pagina 49">
            <a:extLst>
              <a:ext uri="{FF2B5EF4-FFF2-40B4-BE49-F238E27FC236}">
                <a16:creationId xmlns="" xmlns:a16="http://schemas.microsoft.com/office/drawing/2014/main" id="{E6BD49CD-100E-A86F-D904-C5726269D474}"/>
              </a:ext>
            </a:extLst>
          </p:cNvPr>
          <p:cNvSpPr>
            <a:spLocks noGrp="1"/>
          </p:cNvSpPr>
          <p:nvPr>
            <p:ph type="ftr" sz="quarter" idx="13"/>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dirty="0" smtClean="0"/>
              <a:t>Leve per il cambiamento organizzativo: intelligenza digitale e processi  gestionali</a:t>
            </a:r>
            <a:endParaRPr lang="it-IT" dirty="0"/>
          </a:p>
        </p:txBody>
      </p:sp>
      <p:sp>
        <p:nvSpPr>
          <p:cNvPr id="51" name="Segnaposto numero diapositiva 50">
            <a:extLst>
              <a:ext uri="{FF2B5EF4-FFF2-40B4-BE49-F238E27FC236}">
                <a16:creationId xmlns="" xmlns:a16="http://schemas.microsoft.com/office/drawing/2014/main" id="{23AE1350-9FFD-0E29-F1D3-BD4340E897C2}"/>
              </a:ext>
            </a:extLst>
          </p:cNvPr>
          <p:cNvSpPr>
            <a:spLocks noGrp="1"/>
          </p:cNvSpPr>
          <p:nvPr>
            <p:ph type="sldNum" sz="quarter" idx="14"/>
          </p:nvPr>
        </p:nvSpPr>
        <p:spPr/>
        <p:txBody>
          <a:bodyPr/>
          <a:lstStyle/>
          <a:p>
            <a:pPr algn="ctr"/>
            <a:fld id="{E9B139A4-A2BD-40B4-B72F-DEDE218F18B5}" type="slidenum">
              <a:rPr lang="it-IT" smtClean="0"/>
              <a:pPr algn="ctr"/>
              <a:t>‹N›</a:t>
            </a:fld>
            <a:endParaRPr lang="it-IT" dirty="0"/>
          </a:p>
        </p:txBody>
      </p:sp>
      <p:cxnSp>
        <p:nvCxnSpPr>
          <p:cNvPr id="52" name="Connettore 1 51">
            <a:extLst>
              <a:ext uri="{FF2B5EF4-FFF2-40B4-BE49-F238E27FC236}">
                <a16:creationId xmlns="" xmlns:a16="http://schemas.microsoft.com/office/drawing/2014/main" id="{29CF8943-6467-D3E9-BD90-F1B9CA0B6B0A}"/>
              </a:ext>
            </a:extLst>
          </p:cNvPr>
          <p:cNvCxnSpPr/>
          <p:nvPr userDrawn="1"/>
        </p:nvCxnSpPr>
        <p:spPr>
          <a:xfrm>
            <a:off x="360000" y="630000"/>
            <a:ext cx="10573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44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fondo celeste + immagine + bo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86D1CF7-73EE-4909-B3BF-CCAA3D8AB3BF}"/>
              </a:ext>
            </a:extLst>
          </p:cNvPr>
          <p:cNvSpPr/>
          <p:nvPr userDrawn="1"/>
        </p:nvSpPr>
        <p:spPr>
          <a:xfrm>
            <a:off x="0" y="0"/>
            <a:ext cx="12192000" cy="6858000"/>
          </a:xfrm>
          <a:prstGeom prst="rect">
            <a:avLst/>
          </a:prstGeom>
          <a:solidFill>
            <a:srgbClr val="9AA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Segnaposto immagine 14">
            <a:extLst>
              <a:ext uri="{FF2B5EF4-FFF2-40B4-BE49-F238E27FC236}">
                <a16:creationId xmlns="" xmlns:a16="http://schemas.microsoft.com/office/drawing/2014/main" id="{F9C8B5E5-C914-30CC-CA49-3E395F927DBB}"/>
              </a:ext>
            </a:extLst>
          </p:cNvPr>
          <p:cNvSpPr>
            <a:spLocks noGrp="1"/>
          </p:cNvSpPr>
          <p:nvPr>
            <p:ph type="pic" sz="quarter" idx="12"/>
          </p:nvPr>
        </p:nvSpPr>
        <p:spPr>
          <a:xfrm>
            <a:off x="0" y="-1"/>
            <a:ext cx="4427202" cy="6858000"/>
          </a:xfrm>
          <a:prstGeom prst="rect">
            <a:avLst/>
          </a:prstGeom>
        </p:spPr>
        <p:txBody>
          <a:bodyPr anchor="ctr" anchorCtr="0"/>
          <a:lstStyle>
            <a:lvl1pPr marL="0" indent="0" algn="ctr">
              <a:buNone/>
              <a:defRPr>
                <a:solidFill>
                  <a:srgbClr val="FFC000"/>
                </a:solidFill>
              </a:defRPr>
            </a:lvl1pPr>
          </a:lstStyle>
          <a:p>
            <a:endParaRPr lang="it-IT" dirty="0"/>
          </a:p>
        </p:txBody>
      </p:sp>
      <p:sp>
        <p:nvSpPr>
          <p:cNvPr id="6" name="Rectangle: Rounded Corners 5">
            <a:extLst>
              <a:ext uri="{FF2B5EF4-FFF2-40B4-BE49-F238E27FC236}">
                <a16:creationId xmlns="" xmlns:a16="http://schemas.microsoft.com/office/drawing/2014/main" id="{F0CA842B-3D7E-45C0-85B7-ABA085B00E7A}"/>
              </a:ext>
            </a:extLst>
          </p:cNvPr>
          <p:cNvSpPr/>
          <p:nvPr userDrawn="1"/>
        </p:nvSpPr>
        <p:spPr>
          <a:xfrm>
            <a:off x="4965700" y="909000"/>
            <a:ext cx="8510400" cy="5040000"/>
          </a:xfrm>
          <a:prstGeom prst="roundRect">
            <a:avLst>
              <a:gd name="adj" fmla="val 53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olo 24">
            <a:extLst>
              <a:ext uri="{FF2B5EF4-FFF2-40B4-BE49-F238E27FC236}">
                <a16:creationId xmlns="" xmlns:a16="http://schemas.microsoft.com/office/drawing/2014/main" id="{7991A8F6-1DDA-4A17-A1B0-9A8F158CDFD3}"/>
              </a:ext>
            </a:extLst>
          </p:cNvPr>
          <p:cNvSpPr>
            <a:spLocks noGrp="1"/>
          </p:cNvSpPr>
          <p:nvPr>
            <p:ph type="title"/>
          </p:nvPr>
        </p:nvSpPr>
        <p:spPr>
          <a:xfrm>
            <a:off x="4965698" y="905626"/>
            <a:ext cx="7226302" cy="1139113"/>
          </a:xfrm>
          <a:prstGeom prst="rect">
            <a:avLst/>
          </a:prstGeom>
        </p:spPr>
        <p:txBody>
          <a:bodyPr wrap="square" lIns="360000" tIns="360000" rIns="360000" bIns="0">
            <a:spAutoFit/>
          </a:bodyPr>
          <a:lstStyle>
            <a:lvl1pPr marL="0" algn="l" defTabSz="914400" rtl="0" eaLnBrk="1" latinLnBrk="0" hangingPunct="1">
              <a:defRPr lang="it-IT" sz="28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5" name="Segnaposto testo 39">
            <a:extLst>
              <a:ext uri="{FF2B5EF4-FFF2-40B4-BE49-F238E27FC236}">
                <a16:creationId xmlns="" xmlns:a16="http://schemas.microsoft.com/office/drawing/2014/main" id="{302C377F-1214-CD40-213A-568C0C936E83}"/>
              </a:ext>
            </a:extLst>
          </p:cNvPr>
          <p:cNvSpPr>
            <a:spLocks noGrp="1"/>
          </p:cNvSpPr>
          <p:nvPr>
            <p:ph type="body" sz="quarter" idx="13"/>
          </p:nvPr>
        </p:nvSpPr>
        <p:spPr>
          <a:xfrm>
            <a:off x="4965698" y="2467333"/>
            <a:ext cx="7226302" cy="640515"/>
          </a:xfrm>
          <a:prstGeom prst="rect">
            <a:avLst/>
          </a:prstGeom>
        </p:spPr>
        <p:txBody>
          <a:bodyPr wrap="square" lIns="360000" tIns="360000" rIns="360000" bIns="0">
            <a:spAutoFit/>
          </a:bodyPr>
          <a:lstStyle>
            <a:lvl1pPr marL="0" indent="0" algn="just" defTabSz="914400" rtl="0" eaLnBrk="1" latinLnBrk="0" hangingPunct="1">
              <a:lnSpc>
                <a:spcPct val="150000"/>
              </a:lnSpc>
              <a:buNone/>
              <a:defRPr lang="it-IT" sz="1200" kern="12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2pPr>
            <a:lvl3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3pPr>
            <a:lvl4pPr marL="0" indent="0" algn="just" defTabSz="914400" rtl="0" eaLnBrk="1" latinLnBrk="0" hangingPunct="1">
              <a:lnSpc>
                <a:spcPct val="150000"/>
              </a:lnSpc>
              <a:buNone/>
              <a:defRPr lang="it-IT" sz="1000" kern="1200" dirty="0" smtClean="0">
                <a:solidFill>
                  <a:schemeClr val="tx1">
                    <a:lumMod val="50000"/>
                    <a:lumOff val="50000"/>
                  </a:schemeClr>
                </a:solidFill>
                <a:latin typeface="+mn-lt"/>
                <a:ea typeface="Roboto" charset="0"/>
                <a:cs typeface="Roboto" charset="0"/>
              </a:defRPr>
            </a:lvl4pPr>
            <a:lvl5pPr marL="0" indent="0" algn="just" defTabSz="914400" rtl="0" eaLnBrk="1" latinLnBrk="0" hangingPunct="1">
              <a:lnSpc>
                <a:spcPct val="150000"/>
              </a:lnSpc>
              <a:buNone/>
              <a:defRPr lang="it-IT" sz="1000" kern="1200" dirty="0">
                <a:solidFill>
                  <a:schemeClr val="tx1">
                    <a:lumMod val="50000"/>
                    <a:lumOff val="50000"/>
                  </a:schemeClr>
                </a:solidFill>
                <a:latin typeface="+mn-lt"/>
                <a:ea typeface="Roboto" charset="0"/>
                <a:cs typeface="Roboto" charset="0"/>
              </a:defRPr>
            </a:lvl5pPr>
          </a:lstStyle>
          <a:p>
            <a:pPr lvl="0"/>
            <a:r>
              <a:rPr lang="it-IT" dirty="0"/>
              <a:t>Fare clic per modificare gli stili del testo dello schema</a:t>
            </a:r>
          </a:p>
        </p:txBody>
      </p:sp>
    </p:spTree>
    <p:extLst>
      <p:ext uri="{BB962C8B-B14F-4D97-AF65-F5344CB8AC3E}">
        <p14:creationId xmlns:p14="http://schemas.microsoft.com/office/powerpoint/2010/main" val="4860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IUSURA">
    <p:spTree>
      <p:nvGrpSpPr>
        <p:cNvPr id="1" name=""/>
        <p:cNvGrpSpPr/>
        <p:nvPr/>
      </p:nvGrpSpPr>
      <p:grpSpPr>
        <a:xfrm>
          <a:off x="0" y="0"/>
          <a:ext cx="0" cy="0"/>
          <a:chOff x="0" y="0"/>
          <a:chExt cx="0" cy="0"/>
        </a:xfrm>
      </p:grpSpPr>
      <p:sp>
        <p:nvSpPr>
          <p:cNvPr id="8" name="Rettangolo 7"/>
          <p:cNvSpPr/>
          <p:nvPr userDrawn="1"/>
        </p:nvSpPr>
        <p:spPr>
          <a:xfrm>
            <a:off x="0" y="0"/>
            <a:ext cx="12192000" cy="6858000"/>
          </a:xfrm>
          <a:prstGeom prst="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userDrawn="1"/>
        </p:nvSpPr>
        <p:spPr>
          <a:xfrm>
            <a:off x="6996418" y="931176"/>
            <a:ext cx="4169329" cy="2013360"/>
          </a:xfrm>
          <a:prstGeom prst="rect">
            <a:avLst/>
          </a:prstGeom>
          <a:solidFill>
            <a:srgbClr val="9AA7B2"/>
          </a:solidFill>
          <a:ln>
            <a:solidFill>
              <a:srgbClr val="9AA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userDrawn="1"/>
        </p:nvSpPr>
        <p:spPr>
          <a:xfrm>
            <a:off x="6996418" y="2944536"/>
            <a:ext cx="4169329" cy="2065088"/>
          </a:xfrm>
          <a:prstGeom prst="rect">
            <a:avLst/>
          </a:prstGeom>
          <a:solidFill>
            <a:srgbClr val="F14617"/>
          </a:solidFill>
          <a:ln>
            <a:solidFill>
              <a:srgbClr val="F14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9992" y="1350627"/>
            <a:ext cx="4782008" cy="3187817"/>
          </a:xfrm>
          <a:prstGeom prst="rect">
            <a:avLst/>
          </a:prstGeom>
        </p:spPr>
      </p:pic>
      <p:grpSp>
        <p:nvGrpSpPr>
          <p:cNvPr id="3" name="Gruppo 2">
            <a:extLst>
              <a:ext uri="{FF2B5EF4-FFF2-40B4-BE49-F238E27FC236}">
                <a16:creationId xmlns="" xmlns:a16="http://schemas.microsoft.com/office/drawing/2014/main" id="{42E203B2-551E-2C87-A108-2CE5E3379DB8}"/>
              </a:ext>
            </a:extLst>
          </p:cNvPr>
          <p:cNvGrpSpPr/>
          <p:nvPr userDrawn="1"/>
        </p:nvGrpSpPr>
        <p:grpSpPr>
          <a:xfrm>
            <a:off x="1015066" y="2448000"/>
            <a:ext cx="6862195" cy="3251541"/>
            <a:chOff x="2856000" y="2082233"/>
            <a:chExt cx="6480000" cy="3251541"/>
          </a:xfrm>
        </p:grpSpPr>
        <p:sp>
          <p:nvSpPr>
            <p:cNvPr id="4" name="Rectangle 3">
              <a:extLst>
                <a:ext uri="{FF2B5EF4-FFF2-40B4-BE49-F238E27FC236}">
                  <a16:creationId xmlns="" xmlns:a16="http://schemas.microsoft.com/office/drawing/2014/main" id="{BA2EEB59-8603-28C2-32F9-A1C6DDEC3BE3}"/>
                </a:ext>
              </a:extLst>
            </p:cNvPr>
            <p:cNvSpPr/>
            <p:nvPr userDrawn="1"/>
          </p:nvSpPr>
          <p:spPr>
            <a:xfrm>
              <a:off x="2856000" y="2082233"/>
              <a:ext cx="6480000" cy="3240000"/>
            </a:xfrm>
            <a:prstGeom prst="rect">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noFill/>
              </a:endParaRPr>
            </a:p>
          </p:txBody>
        </p:sp>
        <p:sp>
          <p:nvSpPr>
            <p:cNvPr id="6" name="Rectangle 6">
              <a:extLst>
                <a:ext uri="{FF2B5EF4-FFF2-40B4-BE49-F238E27FC236}">
                  <a16:creationId xmlns="" xmlns:a16="http://schemas.microsoft.com/office/drawing/2014/main" id="{757694B2-BACD-CFBD-B044-B1C936335DA4}"/>
                </a:ext>
              </a:extLst>
            </p:cNvPr>
            <p:cNvSpPr/>
            <p:nvPr userDrawn="1"/>
          </p:nvSpPr>
          <p:spPr>
            <a:xfrm>
              <a:off x="5711371" y="5174117"/>
              <a:ext cx="769257" cy="159657"/>
            </a:xfrm>
            <a:prstGeom prst="rect">
              <a:avLst/>
            </a:prstGeom>
            <a:solidFill>
              <a:srgbClr val="F14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3" name="TextBox 9">
            <a:extLst>
              <a:ext uri="{FF2B5EF4-FFF2-40B4-BE49-F238E27FC236}">
                <a16:creationId xmlns="" xmlns:a16="http://schemas.microsoft.com/office/drawing/2014/main" id="{335F5C15-76A1-9289-87A7-0C68E1B46787}"/>
              </a:ext>
            </a:extLst>
          </p:cNvPr>
          <p:cNvSpPr txBox="1"/>
          <p:nvPr userDrawn="1"/>
        </p:nvSpPr>
        <p:spPr>
          <a:xfrm>
            <a:off x="1435768" y="3221602"/>
            <a:ext cx="6020790" cy="411459"/>
          </a:xfrm>
          <a:prstGeom prst="rect">
            <a:avLst/>
          </a:prstGeom>
          <a:noFill/>
        </p:spPr>
        <p:txBody>
          <a:bodyPr wrap="square" rtlCol="0">
            <a:spAutoFit/>
          </a:bodyPr>
          <a:lstStyle/>
          <a:p>
            <a:pPr algn="ctr">
              <a:lnSpc>
                <a:spcPct val="150000"/>
              </a:lnSpc>
            </a:pPr>
            <a:r>
              <a:rPr lang="it-IT" sz="1600" b="0" i="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GRAZIE PER L’ATTENZIONE</a:t>
            </a:r>
          </a:p>
        </p:txBody>
      </p:sp>
      <p:sp>
        <p:nvSpPr>
          <p:cNvPr id="18" name="CasellaDiTesto 17">
            <a:extLst>
              <a:ext uri="{FF2B5EF4-FFF2-40B4-BE49-F238E27FC236}">
                <a16:creationId xmlns="" xmlns:a16="http://schemas.microsoft.com/office/drawing/2014/main" id="{1795421D-5BA0-3544-6011-929467C4D24C}"/>
              </a:ext>
            </a:extLst>
          </p:cNvPr>
          <p:cNvSpPr txBox="1"/>
          <p:nvPr userDrawn="1"/>
        </p:nvSpPr>
        <p:spPr>
          <a:xfrm>
            <a:off x="1398163" y="3961581"/>
            <a:ext cx="6096000" cy="584775"/>
          </a:xfrm>
          <a:prstGeom prst="rect">
            <a:avLst/>
          </a:prstGeom>
          <a:noFill/>
        </p:spPr>
        <p:txBody>
          <a:bodyPr wrap="square">
            <a:spAutoFit/>
          </a:bodyPr>
          <a:lstStyle/>
          <a:p>
            <a:pPr lvl="0" algn="ctr"/>
            <a:r>
              <a:rPr lang="it-IT" sz="1600" b="0" i="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Tutti i materiali saranno disponibili </a:t>
            </a:r>
            <a:br>
              <a:rPr lang="it-IT" sz="1600" b="0" i="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br>
            <a:r>
              <a:rPr lang="it-IT" sz="1600" b="0" i="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nell’area riservata del sito Confcommercio</a:t>
            </a:r>
          </a:p>
        </p:txBody>
      </p:sp>
    </p:spTree>
    <p:extLst>
      <p:ext uri="{BB962C8B-B14F-4D97-AF65-F5344CB8AC3E}">
        <p14:creationId xmlns:p14="http://schemas.microsoft.com/office/powerpoint/2010/main" val="27445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ttangolo 18">
            <a:extLst>
              <a:ext uri="{FF2B5EF4-FFF2-40B4-BE49-F238E27FC236}">
                <a16:creationId xmlns="" xmlns:a16="http://schemas.microsoft.com/office/drawing/2014/main" id="{7822B199-E5B5-450C-A6BF-6F50C418B2B6}"/>
              </a:ext>
            </a:extLst>
          </p:cNvPr>
          <p:cNvSpPr/>
          <p:nvPr userDrawn="1"/>
        </p:nvSpPr>
        <p:spPr>
          <a:xfrm>
            <a:off x="11292000" y="0"/>
            <a:ext cx="90000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ooter Placeholder 4">
            <a:extLst>
              <a:ext uri="{FF2B5EF4-FFF2-40B4-BE49-F238E27FC236}">
                <a16:creationId xmlns="" xmlns:a16="http://schemas.microsoft.com/office/drawing/2014/main" id="{104BA098-27E3-4EC6-A381-01833149A25D}"/>
              </a:ext>
            </a:extLst>
          </p:cNvPr>
          <p:cNvSpPr>
            <a:spLocks noGrp="1"/>
          </p:cNvSpPr>
          <p:nvPr>
            <p:ph type="ftr" sz="quarter" idx="3"/>
          </p:nvPr>
        </p:nvSpPr>
        <p:spPr>
          <a:xfrm>
            <a:off x="359998" y="179840"/>
            <a:ext cx="10573200" cy="360000"/>
          </a:xfrm>
          <a:prstGeom prst="rect">
            <a:avLst/>
          </a:prstGeom>
        </p:spPr>
        <p:txBody>
          <a:bodyPr vert="horz" lIns="0" tIns="0" rIns="0" bIns="0" rtlCol="0" anchor="ctr"/>
          <a:lstStyle>
            <a:lvl1pPr algn="l">
              <a:defRPr sz="1000" b="0" i="0">
                <a:solidFill>
                  <a:schemeClr val="tx1">
                    <a:lumMod val="75000"/>
                    <a:lumOff val="25000"/>
                  </a:schemeClr>
                </a:solidFill>
                <a:latin typeface="Lato" panose="020F0502020204030203" pitchFamily="34" charset="77"/>
              </a:defRPr>
            </a:lvl1pPr>
          </a:lstStyle>
          <a:p>
            <a:r>
              <a:rPr lang="it-IT" dirty="0" smtClean="0"/>
              <a:t>Leve per il cambiamento organizzativo: intelligenza digitale e processi  gestionali</a:t>
            </a:r>
            <a:endParaRPr lang="it-IT" dirty="0"/>
          </a:p>
        </p:txBody>
      </p:sp>
      <p:sp>
        <p:nvSpPr>
          <p:cNvPr id="6" name="Slide Number Placeholder 5">
            <a:extLst>
              <a:ext uri="{FF2B5EF4-FFF2-40B4-BE49-F238E27FC236}">
                <a16:creationId xmlns="" xmlns:a16="http://schemas.microsoft.com/office/drawing/2014/main" id="{ACCD77D0-57CE-46E3-8DE3-652E217463A5}"/>
              </a:ext>
            </a:extLst>
          </p:cNvPr>
          <p:cNvSpPr>
            <a:spLocks noGrp="1"/>
          </p:cNvSpPr>
          <p:nvPr>
            <p:ph type="sldNum" sz="quarter" idx="4"/>
          </p:nvPr>
        </p:nvSpPr>
        <p:spPr>
          <a:xfrm>
            <a:off x="11292000" y="179841"/>
            <a:ext cx="900000" cy="360000"/>
          </a:xfrm>
          <a:prstGeom prst="rect">
            <a:avLst/>
          </a:prstGeom>
          <a:solidFill>
            <a:srgbClr val="333333"/>
          </a:solidFill>
        </p:spPr>
        <p:txBody>
          <a:bodyPr vert="horz" lIns="0" tIns="0" rIns="0" bIns="0" rtlCol="0" anchor="ctr"/>
          <a:lstStyle>
            <a:lvl1pPr algn="r">
              <a:defRPr lang="en-ID" sz="1200" b="0" i="0" kern="12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ctr"/>
            <a:fld id="{E9B139A4-A2BD-40B4-B72F-DEDE218F18B5}" type="slidenum">
              <a:rPr lang="it-IT" smtClean="0"/>
              <a:pPr algn="ctr"/>
              <a:t>‹N›</a:t>
            </a:fld>
            <a:endParaRPr lang="it-IT" dirty="0"/>
          </a:p>
        </p:txBody>
      </p:sp>
      <p:cxnSp>
        <p:nvCxnSpPr>
          <p:cNvPr id="18" name="Connettore 1 17">
            <a:extLst>
              <a:ext uri="{FF2B5EF4-FFF2-40B4-BE49-F238E27FC236}">
                <a16:creationId xmlns="" xmlns:a16="http://schemas.microsoft.com/office/drawing/2014/main" id="{F5741CB9-5D70-7925-6AE9-65B1296C50B8}"/>
              </a:ext>
            </a:extLst>
          </p:cNvPr>
          <p:cNvCxnSpPr/>
          <p:nvPr userDrawn="1"/>
        </p:nvCxnSpPr>
        <p:spPr>
          <a:xfrm>
            <a:off x="360000" y="630000"/>
            <a:ext cx="10573200" cy="0"/>
          </a:xfrm>
          <a:prstGeom prst="line">
            <a:avLst/>
          </a:prstGeom>
          <a:ln w="12700">
            <a:solidFill>
              <a:srgbClr val="F14617"/>
            </a:solidFill>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19277" y="5998489"/>
            <a:ext cx="864334" cy="367273"/>
          </a:xfrm>
          <a:prstGeom prst="rect">
            <a:avLst/>
          </a:prstGeom>
        </p:spPr>
      </p:pic>
    </p:spTree>
    <p:extLst>
      <p:ext uri="{BB962C8B-B14F-4D97-AF65-F5344CB8AC3E}">
        <p14:creationId xmlns:p14="http://schemas.microsoft.com/office/powerpoint/2010/main" val="3699245343"/>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76" r:id="rId3"/>
    <p:sldLayoutId id="2147483649" r:id="rId4"/>
    <p:sldLayoutId id="2147483655" r:id="rId5"/>
    <p:sldLayoutId id="2147483674" r:id="rId6"/>
    <p:sldLayoutId id="2147483672" r:id="rId7"/>
    <p:sldLayoutId id="2147483667" r:id="rId8"/>
    <p:sldLayoutId id="2147483677" r:id="rId9"/>
  </p:sldLayoutIdLst>
  <p:hf hdr="0" dt="0"/>
  <p:txStyles>
    <p:titleStyle>
      <a:lvl1pPr algn="l" defTabSz="914400" rtl="0" eaLnBrk="1" latinLnBrk="0" hangingPunct="1">
        <a:lnSpc>
          <a:spcPct val="90000"/>
        </a:lnSpc>
        <a:spcBef>
          <a:spcPct val="0"/>
        </a:spcBef>
        <a:buNone/>
        <a:defRPr sz="4400" kern="1200">
          <a:solidFill>
            <a:srgbClr val="00243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575" y="2743184"/>
            <a:ext cx="69723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itolo 11">
            <a:extLst>
              <a:ext uri="{FF2B5EF4-FFF2-40B4-BE49-F238E27FC236}">
                <a16:creationId xmlns="" xmlns:a16="http://schemas.microsoft.com/office/drawing/2014/main" id="{E4DEC0A1-851A-70EC-A13E-8CFBABC42046}"/>
              </a:ext>
            </a:extLst>
          </p:cNvPr>
          <p:cNvSpPr>
            <a:spLocks noGrp="1"/>
          </p:cNvSpPr>
          <p:nvPr>
            <p:ph type="title"/>
          </p:nvPr>
        </p:nvSpPr>
        <p:spPr>
          <a:xfrm>
            <a:off x="1047330" y="3367590"/>
            <a:ext cx="6020790" cy="1476971"/>
          </a:xfrm>
        </p:spPr>
        <p:txBody>
          <a:bodyPr>
            <a:noAutofit/>
          </a:bodyPr>
          <a:lstStyle/>
          <a:p>
            <a:r>
              <a:rPr lang="it-IT" dirty="0" smtClean="0">
                <a:latin typeface="Tahoma" panose="020B0604030504040204" pitchFamily="34" charset="0"/>
                <a:ea typeface="Tahoma" panose="020B0604030504040204" pitchFamily="34" charset="0"/>
                <a:cs typeface="Tahoma" panose="020B0604030504040204" pitchFamily="34" charset="0"/>
              </a:rPr>
              <a:t>Principali novità in materia di tutela del consumatore</a:t>
            </a:r>
            <a:br>
              <a:rPr lang="it-IT" dirty="0" smtClean="0">
                <a:latin typeface="Tahoma" panose="020B0604030504040204" pitchFamily="34" charset="0"/>
                <a:ea typeface="Tahoma" panose="020B0604030504040204" pitchFamily="34" charset="0"/>
                <a:cs typeface="Tahoma" panose="020B0604030504040204" pitchFamily="34" charset="0"/>
              </a:rPr>
            </a:br>
            <a:r>
              <a:rPr lang="it-IT" dirty="0" smtClean="0">
                <a:latin typeface="Tahoma" panose="020B0604030504040204" pitchFamily="34" charset="0"/>
                <a:ea typeface="Tahoma" panose="020B0604030504040204" pitchFamily="34" charset="0"/>
                <a:cs typeface="Tahoma" panose="020B0604030504040204" pitchFamily="34" charset="0"/>
              </a:rPr>
              <a:t/>
            </a:r>
            <a:br>
              <a:rPr lang="it-IT" dirty="0" smtClean="0">
                <a:latin typeface="Tahoma" panose="020B0604030504040204" pitchFamily="34" charset="0"/>
                <a:ea typeface="Tahoma" panose="020B0604030504040204" pitchFamily="34" charset="0"/>
                <a:cs typeface="Tahoma" panose="020B0604030504040204" pitchFamily="34" charset="0"/>
              </a:rPr>
            </a:br>
            <a:r>
              <a:rPr lang="it-IT" sz="2000" b="0" dirty="0" smtClean="0">
                <a:latin typeface="Tahoma" panose="020B0604030504040204" pitchFamily="34" charset="0"/>
                <a:ea typeface="Tahoma" panose="020B0604030504040204" pitchFamily="34" charset="0"/>
                <a:cs typeface="Tahoma" panose="020B0604030504040204" pitchFamily="34" charset="0"/>
              </a:rPr>
              <a:t>(</a:t>
            </a:r>
            <a:r>
              <a:rPr lang="it-IT" sz="2000" b="0" dirty="0" err="1" smtClean="0">
                <a:latin typeface="Tahoma" panose="020B0604030504040204" pitchFamily="34" charset="0"/>
                <a:ea typeface="Tahoma" panose="020B0604030504040204" pitchFamily="34" charset="0"/>
                <a:cs typeface="Tahoma" panose="020B0604030504040204" pitchFamily="34" charset="0"/>
              </a:rPr>
              <a:t>D.Lgs.</a:t>
            </a:r>
            <a:r>
              <a:rPr lang="it-IT" sz="2000" b="0" dirty="0" smtClean="0">
                <a:latin typeface="Tahoma" panose="020B0604030504040204" pitchFamily="34" charset="0"/>
                <a:ea typeface="Tahoma" panose="020B0604030504040204" pitchFamily="34" charset="0"/>
                <a:cs typeface="Tahoma" panose="020B0604030504040204" pitchFamily="34" charset="0"/>
              </a:rPr>
              <a:t> 7 marzo 2023 n. 26)</a:t>
            </a:r>
            <a:endParaRPr lang="it-IT" sz="2000" b="0" dirty="0">
              <a:latin typeface="Tahoma" panose="020B0604030504040204" pitchFamily="34" charset="0"/>
              <a:ea typeface="Tahoma" panose="020B0604030504040204" pitchFamily="34" charset="0"/>
              <a:cs typeface="Tahoma" panose="020B0604030504040204" pitchFamily="34" charset="0"/>
            </a:endParaRPr>
          </a:p>
        </p:txBody>
      </p:sp>
      <p:sp>
        <p:nvSpPr>
          <p:cNvPr id="13" name="Segnaposto testo 12">
            <a:extLst>
              <a:ext uri="{FF2B5EF4-FFF2-40B4-BE49-F238E27FC236}">
                <a16:creationId xmlns="" xmlns:a16="http://schemas.microsoft.com/office/drawing/2014/main" id="{693DCF2A-2582-E901-33E5-265192EAACB4}"/>
              </a:ext>
            </a:extLst>
          </p:cNvPr>
          <p:cNvSpPr>
            <a:spLocks noGrp="1"/>
          </p:cNvSpPr>
          <p:nvPr>
            <p:ph type="body" sz="quarter" idx="10"/>
          </p:nvPr>
        </p:nvSpPr>
        <p:spPr>
          <a:xfrm>
            <a:off x="1048125" y="5498850"/>
            <a:ext cx="6019200" cy="244475"/>
          </a:xfrm>
        </p:spPr>
        <p:txBody>
          <a:bodyPr/>
          <a:lstStyle/>
          <a:p>
            <a:r>
              <a:rPr lang="it-IT" dirty="0" smtClean="0">
                <a:latin typeface="Tahoma" panose="020B0604030504040204" pitchFamily="34" charset="0"/>
                <a:ea typeface="Tahoma" panose="020B0604030504040204" pitchFamily="34" charset="0"/>
                <a:cs typeface="Tahoma" panose="020B0604030504040204" pitchFamily="34" charset="0"/>
              </a:rPr>
              <a:t>Roberto </a:t>
            </a:r>
            <a:r>
              <a:rPr lang="it-IT" dirty="0" err="1" smtClean="0">
                <a:latin typeface="Tahoma" panose="020B0604030504040204" pitchFamily="34" charset="0"/>
                <a:ea typeface="Tahoma" panose="020B0604030504040204" pitchFamily="34" charset="0"/>
                <a:cs typeface="Tahoma" panose="020B0604030504040204" pitchFamily="34" charset="0"/>
              </a:rPr>
              <a:t>Cerminara</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6" name="Segnaposto testo 5">
            <a:extLst>
              <a:ext uri="{FF2B5EF4-FFF2-40B4-BE49-F238E27FC236}">
                <a16:creationId xmlns="" xmlns:a16="http://schemas.microsoft.com/office/drawing/2014/main" id="{C990E8DA-3CBE-9ED4-AA7E-940D3C063683}"/>
              </a:ext>
            </a:extLst>
          </p:cNvPr>
          <p:cNvSpPr>
            <a:spLocks noGrp="1"/>
          </p:cNvSpPr>
          <p:nvPr>
            <p:ph type="body" sz="quarter" idx="14"/>
          </p:nvPr>
        </p:nvSpPr>
        <p:spPr>
          <a:xfrm>
            <a:off x="3427725" y="5947470"/>
            <a:ext cx="1260000" cy="224090"/>
          </a:xfrm>
          <a:solidFill>
            <a:srgbClr val="F14617"/>
          </a:solidFill>
        </p:spPr>
        <p:txBody>
          <a:bodyPr/>
          <a:lstStyle/>
          <a:p>
            <a:r>
              <a:rPr lang="it-IT" sz="1000" dirty="0" smtClean="0">
                <a:latin typeface="Tahoma" panose="020B0604030504040204" pitchFamily="34" charset="0"/>
                <a:ea typeface="Tahoma" panose="020B0604030504040204" pitchFamily="34" charset="0"/>
                <a:cs typeface="Tahoma" panose="020B0604030504040204" pitchFamily="34" charset="0"/>
              </a:rPr>
              <a:t>16 giugno 2023</a:t>
            </a:r>
            <a:endParaRPr lang="it-IT" sz="1000" dirty="0">
              <a:latin typeface="Tahoma" panose="020B0604030504040204" pitchFamily="34" charset="0"/>
              <a:ea typeface="Tahoma" panose="020B0604030504040204" pitchFamily="34" charset="0"/>
              <a:cs typeface="Tahoma" panose="020B0604030504040204"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699" y="1581649"/>
            <a:ext cx="1908052" cy="810770"/>
          </a:xfrm>
          <a:prstGeom prst="rect">
            <a:avLst/>
          </a:prstGeom>
        </p:spPr>
      </p:pic>
    </p:spTree>
    <p:extLst>
      <p:ext uri="{BB962C8B-B14F-4D97-AF65-F5344CB8AC3E}">
        <p14:creationId xmlns:p14="http://schemas.microsoft.com/office/powerpoint/2010/main" val="271361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28425" r="28425"/>
          <a:stretch/>
        </p:blipFill>
        <p:spPr/>
      </p:pic>
      <p:sp>
        <p:nvSpPr>
          <p:cNvPr id="3" name="Titolo 2"/>
          <p:cNvSpPr>
            <a:spLocks noGrp="1"/>
          </p:cNvSpPr>
          <p:nvPr>
            <p:ph type="title"/>
          </p:nvPr>
        </p:nvSpPr>
        <p:spPr>
          <a:xfrm>
            <a:off x="4965698" y="905626"/>
            <a:ext cx="7226302" cy="751314"/>
          </a:xfrm>
        </p:spPr>
        <p:txBody>
          <a:bodyPr/>
          <a:lstStyle/>
          <a:p>
            <a:r>
              <a:rPr lang="it-IT" dirty="0" smtClean="0"/>
              <a:t>Beni esclusi</a:t>
            </a:r>
            <a:endParaRPr lang="it-IT" dirty="0"/>
          </a:p>
        </p:txBody>
      </p:sp>
      <p:sp>
        <p:nvSpPr>
          <p:cNvPr id="4" name="Segnaposto testo 3"/>
          <p:cNvSpPr>
            <a:spLocks noGrp="1"/>
          </p:cNvSpPr>
          <p:nvPr>
            <p:ph type="body" sz="quarter" idx="13"/>
          </p:nvPr>
        </p:nvSpPr>
        <p:spPr>
          <a:xfrm>
            <a:off x="4965698" y="1794980"/>
            <a:ext cx="7226302" cy="4373139"/>
          </a:xfrm>
        </p:spPr>
        <p:txBody>
          <a:bodyPr/>
          <a:lstStyle/>
          <a:p>
            <a:pPr>
              <a:defRPr/>
            </a:pPr>
            <a:r>
              <a:rPr lang="it-IT" sz="1300" dirty="0">
                <a:solidFill>
                  <a:schemeClr val="tx1">
                    <a:lumMod val="65000"/>
                    <a:lumOff val="35000"/>
                  </a:schemeClr>
                </a:solidFill>
              </a:rPr>
              <a:t>La norma non si applica ai prodotti deperibili come indicati dal </a:t>
            </a:r>
            <a:r>
              <a:rPr lang="it-IT" sz="1300" dirty="0" err="1">
                <a:solidFill>
                  <a:schemeClr val="tx1">
                    <a:lumMod val="65000"/>
                    <a:lumOff val="35000"/>
                  </a:schemeClr>
                </a:solidFill>
              </a:rPr>
              <a:t>D.Lgs.</a:t>
            </a:r>
            <a:r>
              <a:rPr lang="it-IT" sz="1300" dirty="0">
                <a:solidFill>
                  <a:schemeClr val="tx1">
                    <a:lumMod val="65000"/>
                    <a:lumOff val="35000"/>
                  </a:schemeClr>
                </a:solidFill>
              </a:rPr>
              <a:t> n.198 del 2021:</a:t>
            </a:r>
          </a:p>
          <a:p>
            <a:pPr marL="171450" indent="-171450">
              <a:buFont typeface="Wingdings" panose="05000000000000000000" pitchFamily="2" charset="2"/>
              <a:buChar char="§"/>
              <a:defRPr/>
            </a:pPr>
            <a:r>
              <a:rPr lang="it-IT" sz="1300" b="1" dirty="0" smtClean="0">
                <a:solidFill>
                  <a:schemeClr val="tx1">
                    <a:lumMod val="65000"/>
                    <a:lumOff val="35000"/>
                  </a:schemeClr>
                </a:solidFill>
              </a:rPr>
              <a:t>agricoli</a:t>
            </a:r>
            <a:r>
              <a:rPr lang="it-IT" sz="1300" dirty="0" smtClean="0">
                <a:solidFill>
                  <a:schemeClr val="tx1">
                    <a:lumMod val="65000"/>
                    <a:lumOff val="35000"/>
                  </a:schemeClr>
                </a:solidFill>
              </a:rPr>
              <a:t> </a:t>
            </a:r>
            <a:r>
              <a:rPr lang="it-IT" sz="1300" dirty="0">
                <a:solidFill>
                  <a:schemeClr val="tx1">
                    <a:lumMod val="65000"/>
                    <a:lumOff val="35000"/>
                  </a:schemeClr>
                </a:solidFill>
              </a:rPr>
              <a:t>e </a:t>
            </a:r>
            <a:r>
              <a:rPr lang="it-IT" sz="1300" b="1" dirty="0">
                <a:solidFill>
                  <a:schemeClr val="tx1">
                    <a:lumMod val="65000"/>
                    <a:lumOff val="35000"/>
                  </a:schemeClr>
                </a:solidFill>
              </a:rPr>
              <a:t>alimentari</a:t>
            </a:r>
            <a:r>
              <a:rPr lang="it-IT" sz="1300" dirty="0">
                <a:solidFill>
                  <a:schemeClr val="tx1">
                    <a:lumMod val="65000"/>
                    <a:lumOff val="35000"/>
                  </a:schemeClr>
                </a:solidFill>
              </a:rPr>
              <a:t>, che per natura o nella fase di trasformazione, potrebbero diventare inadatti alla vendita </a:t>
            </a:r>
            <a:r>
              <a:rPr lang="it-IT" sz="1300" b="1" dirty="0">
                <a:solidFill>
                  <a:schemeClr val="tx1">
                    <a:lumMod val="65000"/>
                    <a:lumOff val="35000"/>
                  </a:schemeClr>
                </a:solidFill>
              </a:rPr>
              <a:t>entro 30 gg </a:t>
            </a:r>
            <a:r>
              <a:rPr lang="it-IT" sz="1300" dirty="0">
                <a:solidFill>
                  <a:schemeClr val="tx1">
                    <a:lumMod val="65000"/>
                    <a:lumOff val="35000"/>
                  </a:schemeClr>
                </a:solidFill>
              </a:rPr>
              <a:t>dalla raccolta, produzione, trasformazione</a:t>
            </a:r>
            <a:endParaRPr lang="it-IT" sz="1300" b="1" dirty="0">
              <a:solidFill>
                <a:schemeClr val="tx1">
                  <a:lumMod val="65000"/>
                  <a:lumOff val="35000"/>
                </a:schemeClr>
              </a:solidFill>
            </a:endParaRPr>
          </a:p>
          <a:p>
            <a:pPr marL="171450" indent="-171450">
              <a:buFont typeface="Wingdings" panose="05000000000000000000" pitchFamily="2" charset="2"/>
              <a:buChar char="§"/>
              <a:defRPr/>
            </a:pPr>
            <a:r>
              <a:rPr lang="it-IT" sz="1300" b="1" dirty="0">
                <a:solidFill>
                  <a:schemeClr val="tx1">
                    <a:lumMod val="65000"/>
                    <a:lumOff val="35000"/>
                  </a:schemeClr>
                </a:solidFill>
              </a:rPr>
              <a:t>a base di carne </a:t>
            </a:r>
            <a:r>
              <a:rPr lang="it-IT" sz="1300" dirty="0">
                <a:solidFill>
                  <a:schemeClr val="tx1">
                    <a:lumMod val="65000"/>
                    <a:lumOff val="35000"/>
                  </a:schemeClr>
                </a:solidFill>
              </a:rPr>
              <a:t>con determinate caratteristiche fisico-chimiche (</a:t>
            </a:r>
            <a:r>
              <a:rPr lang="it-IT" sz="1300" dirty="0" err="1">
                <a:solidFill>
                  <a:schemeClr val="tx1">
                    <a:lumMod val="65000"/>
                    <a:lumOff val="35000"/>
                  </a:schemeClr>
                </a:solidFill>
              </a:rPr>
              <a:t>aw</a:t>
            </a:r>
            <a:r>
              <a:rPr lang="it-IT" sz="1300" dirty="0">
                <a:solidFill>
                  <a:schemeClr val="tx1">
                    <a:lumMod val="65000"/>
                    <a:lumOff val="35000"/>
                  </a:schemeClr>
                </a:solidFill>
              </a:rPr>
              <a:t>&gt;0,95 e </a:t>
            </a:r>
            <a:r>
              <a:rPr lang="it-IT" sz="1300" dirty="0" err="1">
                <a:solidFill>
                  <a:schemeClr val="tx1">
                    <a:lumMod val="65000"/>
                    <a:lumOff val="35000"/>
                  </a:schemeClr>
                </a:solidFill>
              </a:rPr>
              <a:t>pH</a:t>
            </a:r>
            <a:r>
              <a:rPr lang="it-IT" sz="1300" dirty="0">
                <a:solidFill>
                  <a:schemeClr val="tx1">
                    <a:lumMod val="65000"/>
                    <a:lumOff val="35000"/>
                  </a:schemeClr>
                </a:solidFill>
              </a:rPr>
              <a:t> &gt;5,2; </a:t>
            </a:r>
            <a:r>
              <a:rPr lang="it-IT" sz="1300" dirty="0" err="1">
                <a:solidFill>
                  <a:schemeClr val="tx1">
                    <a:lumMod val="65000"/>
                    <a:lumOff val="35000"/>
                  </a:schemeClr>
                </a:solidFill>
              </a:rPr>
              <a:t>aw</a:t>
            </a:r>
            <a:r>
              <a:rPr lang="it-IT" sz="1300" dirty="0">
                <a:solidFill>
                  <a:schemeClr val="tx1">
                    <a:lumMod val="65000"/>
                    <a:lumOff val="35000"/>
                  </a:schemeClr>
                </a:solidFill>
              </a:rPr>
              <a:t>&gt;0,91;pH</a:t>
            </a:r>
            <a:r>
              <a:rPr lang="it-IT" sz="1300" dirty="0">
                <a:solidFill>
                  <a:schemeClr val="tx1">
                    <a:lumMod val="65000"/>
                    <a:lumOff val="35000"/>
                  </a:schemeClr>
                </a:solidFill>
                <a:latin typeface="Google Sans"/>
              </a:rPr>
              <a:t> </a:t>
            </a:r>
            <a:r>
              <a:rPr lang="it-IT" sz="1300" dirty="0">
                <a:solidFill>
                  <a:schemeClr val="tx1">
                    <a:lumMod val="65000"/>
                    <a:lumOff val="35000"/>
                  </a:schemeClr>
                </a:solidFill>
              </a:rPr>
              <a:t>≥4,5)</a:t>
            </a:r>
          </a:p>
          <a:p>
            <a:pPr marL="171450" indent="-171450">
              <a:buFont typeface="Wingdings" panose="05000000000000000000" pitchFamily="2" charset="2"/>
              <a:buChar char="§"/>
              <a:defRPr/>
            </a:pPr>
            <a:r>
              <a:rPr lang="it-IT" sz="1300" b="1" dirty="0">
                <a:solidFill>
                  <a:schemeClr val="tx1">
                    <a:lumMod val="65000"/>
                    <a:lumOff val="35000"/>
                  </a:schemeClr>
                </a:solidFill>
              </a:rPr>
              <a:t>preconfezionati</a:t>
            </a:r>
            <a:r>
              <a:rPr lang="it-IT" sz="1300" dirty="0">
                <a:solidFill>
                  <a:schemeClr val="tx1">
                    <a:lumMod val="65000"/>
                    <a:lumOff val="35000"/>
                  </a:schemeClr>
                </a:solidFill>
              </a:rPr>
              <a:t> con data di scadenza o termine minimo di conservazione </a:t>
            </a:r>
            <a:r>
              <a:rPr lang="it-IT" sz="1300" b="1" dirty="0">
                <a:solidFill>
                  <a:schemeClr val="tx1">
                    <a:lumMod val="65000"/>
                    <a:lumOff val="35000"/>
                  </a:schemeClr>
                </a:solidFill>
              </a:rPr>
              <a:t>non superiore a 60 giorni</a:t>
            </a:r>
          </a:p>
          <a:p>
            <a:pPr marL="171450" indent="-171450">
              <a:buFont typeface="Wingdings" panose="05000000000000000000" pitchFamily="2" charset="2"/>
              <a:buChar char="§"/>
              <a:defRPr/>
            </a:pPr>
            <a:r>
              <a:rPr lang="it-IT" sz="1300" b="1" dirty="0">
                <a:solidFill>
                  <a:schemeClr val="tx1">
                    <a:lumMod val="65000"/>
                    <a:lumOff val="35000"/>
                  </a:schemeClr>
                </a:solidFill>
              </a:rPr>
              <a:t>sfusi</a:t>
            </a:r>
            <a:r>
              <a:rPr lang="it-IT" sz="1300" dirty="0">
                <a:solidFill>
                  <a:schemeClr val="tx1">
                    <a:lumMod val="65000"/>
                    <a:lumOff val="35000"/>
                  </a:schemeClr>
                </a:solidFill>
              </a:rPr>
              <a:t>, anche se posti in involucro protettivo o refrigerati, non sottoposti a trattamenti atti a prolungare la durabilità degli stessi per un periodo superiore a 60 giorni</a:t>
            </a:r>
          </a:p>
          <a:p>
            <a:pPr marL="171450" indent="-171450">
              <a:buFont typeface="Wingdings" panose="05000000000000000000" pitchFamily="2" charset="2"/>
              <a:buChar char="§"/>
              <a:defRPr/>
            </a:pPr>
            <a:r>
              <a:rPr lang="it-IT" sz="1300" b="1" dirty="0">
                <a:solidFill>
                  <a:schemeClr val="tx1">
                    <a:lumMod val="65000"/>
                    <a:lumOff val="35000"/>
                  </a:schemeClr>
                </a:solidFill>
              </a:rPr>
              <a:t>tutti i tipi di latte</a:t>
            </a:r>
          </a:p>
          <a:p>
            <a:endParaRPr lang="it-IT" dirty="0">
              <a:solidFill>
                <a:schemeClr val="tx1">
                  <a:lumMod val="65000"/>
                  <a:lumOff val="35000"/>
                </a:schemeClr>
              </a:solidFill>
            </a:endParaRPr>
          </a:p>
        </p:txBody>
      </p:sp>
    </p:spTree>
    <p:extLst>
      <p:ext uri="{BB962C8B-B14F-4D97-AF65-F5344CB8AC3E}">
        <p14:creationId xmlns:p14="http://schemas.microsoft.com/office/powerpoint/2010/main" val="256141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0000" y="1080000"/>
            <a:ext cx="6840900" cy="387798"/>
          </a:xfrm>
        </p:spPr>
        <p:txBody>
          <a:bodyPr/>
          <a:lstStyle/>
          <a:p>
            <a:r>
              <a:rPr lang="it-IT" dirty="0" smtClean="0"/>
              <a:t>Campagne promozionali escluse</a:t>
            </a:r>
            <a:endParaRPr lang="it-IT" dirty="0"/>
          </a:p>
        </p:txBody>
      </p:sp>
      <p:sp>
        <p:nvSpPr>
          <p:cNvPr id="3" name="Segnaposto testo 2"/>
          <p:cNvSpPr>
            <a:spLocks noGrp="1"/>
          </p:cNvSpPr>
          <p:nvPr>
            <p:ph type="body" sz="quarter" idx="12"/>
          </p:nvPr>
        </p:nvSpPr>
        <p:spPr>
          <a:xfrm>
            <a:off x="386376" y="1751586"/>
            <a:ext cx="10331447" cy="4349909"/>
          </a:xfrm>
        </p:spPr>
        <p:txBody>
          <a:bodyPr/>
          <a:lstStyle/>
          <a:p>
            <a:pPr marL="171450" indent="-171450">
              <a:buFont typeface="Arial" panose="020B0604020202020204" pitchFamily="34" charset="0"/>
              <a:buChar char="•"/>
            </a:pPr>
            <a:r>
              <a:rPr lang="it-IT" altLang="it-IT" sz="1600" dirty="0"/>
              <a:t>Vendite sottocosto e vendite abbinate </a:t>
            </a:r>
          </a:p>
          <a:p>
            <a:pPr marL="171450" indent="-171450">
              <a:buFont typeface="Arial" panose="020B0604020202020204" pitchFamily="34" charset="0"/>
              <a:buChar char="•"/>
            </a:pPr>
            <a:r>
              <a:rPr lang="it-IT" altLang="it-IT" sz="1600" dirty="0"/>
              <a:t>La pubblicità comparativa con i prezzi praticati dai concorrenti; </a:t>
            </a:r>
          </a:p>
          <a:p>
            <a:pPr marL="171450" indent="-171450">
              <a:buFont typeface="Arial" panose="020B0604020202020204" pitchFamily="34" charset="0"/>
              <a:buChar char="•"/>
            </a:pPr>
            <a:r>
              <a:rPr lang="it-IT" altLang="it-IT" sz="1600" dirty="0"/>
              <a:t>I prezzi lancio di prodotti non venduti dal professionista nei 30 </a:t>
            </a:r>
            <a:r>
              <a:rPr lang="it-IT" altLang="it-IT" sz="1600" dirty="0" smtClean="0"/>
              <a:t>giorni </a:t>
            </a:r>
            <a:r>
              <a:rPr lang="it-IT" altLang="it-IT" sz="1600" dirty="0"/>
              <a:t>precedenti;</a:t>
            </a:r>
          </a:p>
          <a:p>
            <a:pPr marL="171450" indent="-171450">
              <a:buFont typeface="Arial" panose="020B0604020202020204" pitchFamily="34" charset="0"/>
              <a:buChar char="•"/>
            </a:pPr>
            <a:r>
              <a:rPr lang="it-IT" altLang="it-IT" sz="1600" dirty="0"/>
              <a:t>Le offerte </a:t>
            </a:r>
            <a:r>
              <a:rPr lang="it-IT" altLang="it-IT" sz="1600" i="1" dirty="0"/>
              <a:t>ad </a:t>
            </a:r>
            <a:r>
              <a:rPr lang="it-IT" altLang="it-IT" sz="1600" i="1" dirty="0" err="1"/>
              <a:t>personam</a:t>
            </a:r>
            <a:r>
              <a:rPr lang="it-IT" altLang="it-IT" sz="1600" i="1" dirty="0"/>
              <a:t>;</a:t>
            </a:r>
          </a:p>
          <a:p>
            <a:pPr marL="171450" indent="-171450">
              <a:buFont typeface="Arial" panose="020B0604020202020204" pitchFamily="34" charset="0"/>
              <a:buChar char="•"/>
            </a:pPr>
            <a:r>
              <a:rPr lang="it-IT" altLang="it-IT" sz="1600" dirty="0"/>
              <a:t>Promozioni soggette a condizioni e altri sconti quantitativi o omaggi su acquisti particolari; </a:t>
            </a:r>
          </a:p>
          <a:p>
            <a:pPr marL="171450" indent="-171450">
              <a:buFont typeface="Arial" panose="020B0604020202020204" pitchFamily="34" charset="0"/>
              <a:buChar char="•"/>
            </a:pPr>
            <a:r>
              <a:rPr lang="it-IT" altLang="it-IT" sz="1600" dirty="0"/>
              <a:t>I casi in cui la riduzione è subordinata a specifiche condizioni diverse dal mero acquisto del prodotto;</a:t>
            </a:r>
          </a:p>
          <a:p>
            <a:pPr marL="171450" indent="-171450">
              <a:buFont typeface="Arial" panose="020B0604020202020204" pitchFamily="34" charset="0"/>
              <a:buChar char="•"/>
            </a:pPr>
            <a:r>
              <a:rPr lang="it-IT" altLang="it-IT" sz="1600" dirty="0"/>
              <a:t>Riduzioni di prezzo con oggetto indeterminato; </a:t>
            </a:r>
          </a:p>
          <a:p>
            <a:pPr marL="171450" indent="-171450">
              <a:buFont typeface="Arial" panose="020B0604020202020204" pitchFamily="34" charset="0"/>
              <a:buChar char="•"/>
            </a:pPr>
            <a:r>
              <a:rPr lang="it-IT" altLang="it-IT" sz="1600" dirty="0"/>
              <a:t>Buoni sconto, voucher condizionati, cash back;</a:t>
            </a:r>
          </a:p>
          <a:p>
            <a:pPr marL="171450" indent="-171450">
              <a:buFont typeface="Arial" panose="020B0604020202020204" pitchFamily="34" charset="0"/>
              <a:buChar char="•"/>
            </a:pPr>
            <a:r>
              <a:rPr lang="it-IT" altLang="it-IT" sz="1600" dirty="0"/>
              <a:t>Annunci generici (es. prezzi bassi sempre ecc</a:t>
            </a:r>
            <a:r>
              <a:rPr lang="it-IT" altLang="it-IT" sz="1600" dirty="0" smtClean="0"/>
              <a:t>.)</a:t>
            </a:r>
            <a:endParaRPr lang="it-IT" sz="1400" dirty="0"/>
          </a:p>
        </p:txBody>
      </p:sp>
      <p:sp>
        <p:nvSpPr>
          <p:cNvPr id="4" name="Segnaposto piè di pagina 3"/>
          <p:cNvSpPr>
            <a:spLocks noGrp="1"/>
          </p:cNvSpPr>
          <p:nvPr>
            <p:ph type="ftr" sz="quarter" idx="13"/>
          </p:nvPr>
        </p:nvSpPr>
        <p:spPr/>
        <p:txBody>
          <a:bodyPr/>
          <a:lstStyle/>
          <a:p>
            <a:r>
              <a:rPr lang="it-IT" dirty="0"/>
              <a:t>Principali novità in materia di tutela del consumatore</a:t>
            </a:r>
          </a:p>
        </p:txBody>
      </p:sp>
      <p:sp>
        <p:nvSpPr>
          <p:cNvPr id="5" name="Segnaposto numero diapositiva 4"/>
          <p:cNvSpPr>
            <a:spLocks noGrp="1"/>
          </p:cNvSpPr>
          <p:nvPr>
            <p:ph type="sldNum" sz="quarter" idx="14"/>
          </p:nvPr>
        </p:nvSpPr>
        <p:spPr/>
        <p:txBody>
          <a:bodyPr/>
          <a:lstStyle/>
          <a:p>
            <a:pPr algn="ctr"/>
            <a:fld id="{E9B139A4-A2BD-40B4-B72F-DEDE218F18B5}" type="slidenum">
              <a:rPr lang="it-IT" smtClean="0"/>
              <a:pPr algn="ctr"/>
              <a:t>11</a:t>
            </a:fld>
            <a:endParaRPr lang="it-IT" dirty="0"/>
          </a:p>
        </p:txBody>
      </p:sp>
    </p:spTree>
    <p:extLst>
      <p:ext uri="{BB962C8B-B14F-4D97-AF65-F5344CB8AC3E}">
        <p14:creationId xmlns:p14="http://schemas.microsoft.com/office/powerpoint/2010/main" val="373880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pPr algn="ctr"/>
            <a:fld id="{E9B139A4-A2BD-40B4-B72F-DEDE218F18B5}" type="slidenum">
              <a:rPr lang="it-IT" smtClean="0"/>
              <a:pPr algn="ctr"/>
              <a:t>12</a:t>
            </a:fld>
            <a:endParaRPr lang="it-IT" dirty="0"/>
          </a:p>
        </p:txBody>
      </p:sp>
      <p:sp>
        <p:nvSpPr>
          <p:cNvPr id="3" name="Segnaposto piè di pagina 2"/>
          <p:cNvSpPr>
            <a:spLocks noGrp="1"/>
          </p:cNvSpPr>
          <p:nvPr>
            <p:ph type="ftr" sz="quarter" idx="10"/>
          </p:nvPr>
        </p:nvSpPr>
        <p:spPr/>
        <p:txBody>
          <a:bodyPr/>
          <a:lstStyle/>
          <a:p>
            <a:r>
              <a:rPr lang="it-IT" dirty="0"/>
              <a:t>Principali novità in materia di tutela del consumatore</a:t>
            </a:r>
          </a:p>
        </p:txBody>
      </p:sp>
      <p:sp>
        <p:nvSpPr>
          <p:cNvPr id="4" name="Titolo 4">
            <a:extLst>
              <a:ext uri="{FF2B5EF4-FFF2-40B4-BE49-F238E27FC236}">
                <a16:creationId xmlns="" xmlns:a16="http://schemas.microsoft.com/office/drawing/2014/main" id="{F08B924C-2DF5-DC2B-3547-ADB10BFF3220}"/>
              </a:ext>
            </a:extLst>
          </p:cNvPr>
          <p:cNvSpPr txBox="1">
            <a:spLocks/>
          </p:cNvSpPr>
          <p:nvPr/>
        </p:nvSpPr>
        <p:spPr>
          <a:xfrm>
            <a:off x="360000" y="816240"/>
            <a:ext cx="10380189" cy="387798"/>
          </a:xfrm>
          <a:prstGeom prst="rect">
            <a:avLst/>
          </a:prstGeom>
        </p:spPr>
        <p:txBody>
          <a:bodyPr/>
          <a:lstStyle>
            <a:lvl1pPr algn="l" defTabSz="914400" rtl="0" eaLnBrk="1" latinLnBrk="0" hangingPunct="1">
              <a:lnSpc>
                <a:spcPct val="90000"/>
              </a:lnSpc>
              <a:spcBef>
                <a:spcPct val="0"/>
              </a:spcBef>
              <a:buNone/>
              <a:defRPr sz="4400" kern="1200">
                <a:solidFill>
                  <a:srgbClr val="00243F"/>
                </a:solidFill>
                <a:latin typeface="+mj-lt"/>
                <a:ea typeface="+mj-ea"/>
                <a:cs typeface="+mj-cs"/>
              </a:defRPr>
            </a:lvl1pPr>
          </a:lstStyle>
          <a:p>
            <a:r>
              <a:rPr lang="it-IT" sz="2400" b="1" dirty="0" smtClean="0">
                <a:latin typeface="tahoma "/>
              </a:rPr>
              <a:t>Prodotti immessi sul mercato da meno di 30 giorni </a:t>
            </a:r>
            <a:endParaRPr lang="it-IT" sz="2400" b="1" dirty="0">
              <a:latin typeface="tahoma "/>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530" y="1183012"/>
            <a:ext cx="9569127" cy="5450400"/>
          </a:xfrm>
          <a:prstGeom prst="rect">
            <a:avLst/>
          </a:prstGeom>
        </p:spPr>
      </p:pic>
    </p:spTree>
    <p:extLst>
      <p:ext uri="{BB962C8B-B14F-4D97-AF65-F5344CB8AC3E}">
        <p14:creationId xmlns:p14="http://schemas.microsoft.com/office/powerpoint/2010/main" val="351601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a:t>
            </a:r>
            <a:r>
              <a:rPr lang="it-IT" dirty="0" smtClean="0"/>
              <a:t>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13</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456530"/>
            <a:ext cx="4283718" cy="1163395"/>
          </a:xfrm>
        </p:spPr>
        <p:txBody>
          <a:bodyPr/>
          <a:lstStyle/>
          <a:p>
            <a:r>
              <a:rPr lang="it-IT" altLang="it-IT" dirty="0" smtClean="0"/>
              <a:t>Riduzioni </a:t>
            </a:r>
            <a:r>
              <a:rPr lang="it-IT" altLang="it-IT" dirty="0"/>
              <a:t>progressive </a:t>
            </a:r>
            <a:br>
              <a:rPr lang="it-IT" altLang="it-IT" dirty="0"/>
            </a:br>
            <a:r>
              <a:rPr lang="it-IT" altLang="it-IT" dirty="0" smtClean="0"/>
              <a:t>su una stessa </a:t>
            </a:r>
            <a:r>
              <a:rPr lang="it-IT" altLang="it-IT" dirty="0"/>
              <a:t>campagna di vendita</a:t>
            </a:r>
            <a:endParaRPr lang="it-IT" dirty="0"/>
          </a:p>
        </p:txBody>
      </p:sp>
      <p:sp>
        <p:nvSpPr>
          <p:cNvPr id="6" name="Segnaposto testo 5"/>
          <p:cNvSpPr>
            <a:spLocks noGrp="1"/>
          </p:cNvSpPr>
          <p:nvPr>
            <p:ph type="body" sz="quarter" idx="12"/>
          </p:nvPr>
        </p:nvSpPr>
        <p:spPr>
          <a:xfrm>
            <a:off x="4931997" y="1330557"/>
            <a:ext cx="5978049" cy="4447371"/>
          </a:xfrm>
        </p:spPr>
        <p:txBody>
          <a:bodyPr/>
          <a:lstStyle/>
          <a:p>
            <a:pPr marL="171450" indent="-171450" algn="l">
              <a:buFont typeface="Arial" panose="020B0604020202020204" pitchFamily="34" charset="0"/>
              <a:buChar char="•"/>
            </a:pPr>
            <a:r>
              <a:rPr lang="it-IT" altLang="it-IT" sz="1600" dirty="0">
                <a:solidFill>
                  <a:schemeClr val="tx1">
                    <a:lumMod val="65000"/>
                    <a:lumOff val="35000"/>
                  </a:schemeClr>
                </a:solidFill>
              </a:rPr>
              <a:t>Nel caso in cui la riduzione di prezzo sia </a:t>
            </a:r>
            <a:r>
              <a:rPr lang="it-IT" altLang="it-IT" sz="1600" dirty="0" smtClean="0">
                <a:solidFill>
                  <a:schemeClr val="tx1">
                    <a:lumMod val="65000"/>
                    <a:lumOff val="35000"/>
                  </a:schemeClr>
                </a:solidFill>
              </a:rPr>
              <a:t>progressivamente </a:t>
            </a:r>
            <a:r>
              <a:rPr lang="it-IT" altLang="it-IT" sz="1600" dirty="0">
                <a:solidFill>
                  <a:schemeClr val="tx1">
                    <a:lumMod val="65000"/>
                    <a:lumOff val="35000"/>
                  </a:schemeClr>
                </a:solidFill>
              </a:rPr>
              <a:t>aumentata, </a:t>
            </a:r>
            <a:r>
              <a:rPr lang="it-IT" altLang="it-IT" sz="1600" b="1" dirty="0">
                <a:solidFill>
                  <a:schemeClr val="tx1">
                    <a:lumMod val="65000"/>
                    <a:lumOff val="35000"/>
                  </a:schemeClr>
                </a:solidFill>
              </a:rPr>
              <a:t>durante una medesima campagna di vendita senza interruzioni</a:t>
            </a:r>
            <a:r>
              <a:rPr lang="it-IT" altLang="it-IT" sz="1600" dirty="0">
                <a:solidFill>
                  <a:schemeClr val="tx1">
                    <a:lumMod val="65000"/>
                    <a:lumOff val="35000"/>
                  </a:schemeClr>
                </a:solidFill>
              </a:rPr>
              <a:t>, </a:t>
            </a:r>
            <a:r>
              <a:rPr lang="it-IT" altLang="it-IT" sz="1600" u="sng" dirty="0">
                <a:solidFill>
                  <a:schemeClr val="tx1">
                    <a:lumMod val="65000"/>
                    <a:lumOff val="35000"/>
                  </a:schemeClr>
                </a:solidFill>
              </a:rPr>
              <a:t>il prezzo precedente è quello originario di partenza della campagna. </a:t>
            </a:r>
            <a:r>
              <a:rPr lang="it-IT" altLang="it-IT" sz="1600" u="sng" dirty="0" smtClean="0">
                <a:solidFill>
                  <a:schemeClr val="tx1">
                    <a:lumMod val="65000"/>
                    <a:lumOff val="35000"/>
                  </a:schemeClr>
                </a:solidFill>
              </a:rPr>
              <a:t/>
            </a:r>
            <a:br>
              <a:rPr lang="it-IT" altLang="it-IT" sz="1600" u="sng" dirty="0" smtClean="0">
                <a:solidFill>
                  <a:schemeClr val="tx1">
                    <a:lumMod val="65000"/>
                    <a:lumOff val="35000"/>
                  </a:schemeClr>
                </a:solidFill>
              </a:rPr>
            </a:br>
            <a:endParaRPr lang="it-IT" altLang="it-IT" sz="1600" u="sng" dirty="0">
              <a:solidFill>
                <a:schemeClr val="tx1">
                  <a:lumMod val="65000"/>
                  <a:lumOff val="35000"/>
                </a:schemeClr>
              </a:solidFill>
            </a:endParaRPr>
          </a:p>
          <a:p>
            <a:pPr marL="171450" indent="-171450" algn="l">
              <a:buFont typeface="Arial" panose="020B0604020202020204" pitchFamily="34" charset="0"/>
              <a:buChar char="•"/>
            </a:pPr>
            <a:r>
              <a:rPr lang="it-IT" altLang="it-IT" sz="1600" u="sng" dirty="0">
                <a:solidFill>
                  <a:schemeClr val="tx1">
                    <a:lumMod val="65000"/>
                    <a:lumOff val="35000"/>
                  </a:schemeClr>
                </a:solidFill>
              </a:rPr>
              <a:t>Tale eccezione è da interpretare in maniera </a:t>
            </a:r>
            <a:r>
              <a:rPr lang="it-IT" altLang="it-IT" sz="1600" b="1" u="sng" dirty="0">
                <a:solidFill>
                  <a:schemeClr val="tx1">
                    <a:lumMod val="65000"/>
                    <a:lumOff val="35000"/>
                  </a:schemeClr>
                </a:solidFill>
              </a:rPr>
              <a:t>restrittiva</a:t>
            </a:r>
            <a:r>
              <a:rPr lang="it-IT" altLang="it-IT" sz="1600" u="sng" dirty="0">
                <a:solidFill>
                  <a:schemeClr val="tx1">
                    <a:lumMod val="65000"/>
                    <a:lumOff val="35000"/>
                  </a:schemeClr>
                </a:solidFill>
              </a:rPr>
              <a:t>.</a:t>
            </a:r>
          </a:p>
          <a:p>
            <a:pPr marL="171450" indent="-171450" algn="l">
              <a:buFont typeface="Arial" panose="020B0604020202020204" pitchFamily="34" charset="0"/>
              <a:buChar char="•"/>
            </a:pPr>
            <a:endParaRPr lang="it-IT" altLang="it-IT" sz="1600" u="sng" dirty="0">
              <a:solidFill>
                <a:schemeClr val="tx1">
                  <a:lumMod val="65000"/>
                  <a:lumOff val="35000"/>
                </a:schemeClr>
              </a:solidFill>
            </a:endParaRPr>
          </a:p>
          <a:p>
            <a:pPr marL="171450" indent="-171450" algn="l">
              <a:buFont typeface="Arial" panose="020B0604020202020204" pitchFamily="34" charset="0"/>
              <a:buChar char="•"/>
            </a:pPr>
            <a:r>
              <a:rPr lang="it-IT" altLang="it-IT" sz="1600" dirty="0">
                <a:solidFill>
                  <a:schemeClr val="tx1">
                    <a:lumMod val="65000"/>
                    <a:lumOff val="35000"/>
                  </a:schemeClr>
                </a:solidFill>
              </a:rPr>
              <a:t>È, infatti, applicabile solo quando il prezzo è oggetto di una </a:t>
            </a:r>
            <a:r>
              <a:rPr lang="it-IT" altLang="it-IT" sz="1600" b="1" dirty="0" smtClean="0">
                <a:solidFill>
                  <a:schemeClr val="tx1">
                    <a:lumMod val="65000"/>
                    <a:lumOff val="35000"/>
                  </a:schemeClr>
                </a:solidFill>
              </a:rPr>
              <a:t>riduzione </a:t>
            </a:r>
            <a:r>
              <a:rPr lang="it-IT" altLang="it-IT" sz="1600" b="1" dirty="0">
                <a:solidFill>
                  <a:schemeClr val="tx1">
                    <a:lumMod val="65000"/>
                    <a:lumOff val="35000"/>
                  </a:schemeClr>
                </a:solidFill>
              </a:rPr>
              <a:t>graduale</a:t>
            </a:r>
            <a:r>
              <a:rPr lang="it-IT" altLang="it-IT" sz="1600" dirty="0">
                <a:solidFill>
                  <a:schemeClr val="tx1">
                    <a:lumMod val="65000"/>
                    <a:lumOff val="35000"/>
                  </a:schemeClr>
                </a:solidFill>
              </a:rPr>
              <a:t>, </a:t>
            </a:r>
            <a:r>
              <a:rPr lang="it-IT" altLang="it-IT" sz="1600" b="1" dirty="0">
                <a:solidFill>
                  <a:schemeClr val="tx1">
                    <a:lumMod val="65000"/>
                    <a:lumOff val="35000"/>
                  </a:schemeClr>
                </a:solidFill>
              </a:rPr>
              <a:t>senza interruzioni </a:t>
            </a:r>
            <a:r>
              <a:rPr lang="it-IT" altLang="it-IT" sz="1600" dirty="0">
                <a:solidFill>
                  <a:schemeClr val="tx1">
                    <a:lumMod val="65000"/>
                    <a:lumOff val="35000"/>
                  </a:schemeClr>
                </a:solidFill>
              </a:rPr>
              <a:t>e </a:t>
            </a:r>
            <a:r>
              <a:rPr lang="it-IT" altLang="it-IT" sz="1600" b="1" dirty="0">
                <a:solidFill>
                  <a:schemeClr val="tx1">
                    <a:lumMod val="65000"/>
                    <a:lumOff val="35000"/>
                  </a:schemeClr>
                </a:solidFill>
              </a:rPr>
              <a:t>senza alcun aumento del prezzo precedente</a:t>
            </a:r>
            <a:r>
              <a:rPr lang="it-IT" altLang="it-IT" sz="1600" dirty="0">
                <a:solidFill>
                  <a:schemeClr val="tx1">
                    <a:lumMod val="65000"/>
                    <a:lumOff val="35000"/>
                  </a:schemeClr>
                </a:solidFill>
              </a:rPr>
              <a:t> indicato nel corso della continua riduzione dei prezzi</a:t>
            </a:r>
            <a:r>
              <a:rPr lang="it-IT" altLang="it-IT" sz="1600" dirty="0" smtClean="0">
                <a:solidFill>
                  <a:schemeClr val="tx1">
                    <a:lumMod val="65000"/>
                    <a:lumOff val="35000"/>
                  </a:schemeClr>
                </a:solidFill>
              </a:rPr>
              <a:t>.</a:t>
            </a:r>
            <a:endParaRPr lang="it-IT" dirty="0"/>
          </a:p>
        </p:txBody>
      </p:sp>
    </p:spTree>
    <p:extLst>
      <p:ext uri="{BB962C8B-B14F-4D97-AF65-F5344CB8AC3E}">
        <p14:creationId xmlns:p14="http://schemas.microsoft.com/office/powerpoint/2010/main" val="7670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14</a:t>
            </a:fld>
            <a:endParaRPr lang="it-IT" dirty="0"/>
          </a:p>
        </p:txBody>
      </p:sp>
      <p:sp>
        <p:nvSpPr>
          <p:cNvPr id="4" name="Titolo 3"/>
          <p:cNvSpPr>
            <a:spLocks noGrp="1"/>
          </p:cNvSpPr>
          <p:nvPr>
            <p:ph type="title"/>
          </p:nvPr>
        </p:nvSpPr>
        <p:spPr/>
        <p:txBody>
          <a:bodyPr/>
          <a:lstStyle/>
          <a:p>
            <a:r>
              <a:rPr lang="it-IT" dirty="0" smtClean="0"/>
              <a:t>Quesito</a:t>
            </a:r>
            <a:endParaRPr lang="it-IT" dirty="0"/>
          </a:p>
        </p:txBody>
      </p:sp>
      <p:sp>
        <p:nvSpPr>
          <p:cNvPr id="5" name="Segnaposto testo 4"/>
          <p:cNvSpPr>
            <a:spLocks noGrp="1"/>
          </p:cNvSpPr>
          <p:nvPr>
            <p:ph type="body" sz="quarter" idx="12"/>
          </p:nvPr>
        </p:nvSpPr>
        <p:spPr>
          <a:xfrm>
            <a:off x="359998" y="1701632"/>
            <a:ext cx="10932000" cy="2333972"/>
          </a:xfrm>
        </p:spPr>
        <p:txBody>
          <a:bodyPr/>
          <a:lstStyle/>
          <a:p>
            <a:r>
              <a:rPr lang="it-IT" altLang="it-IT" sz="1800" b="1" dirty="0">
                <a:solidFill>
                  <a:schemeClr val="tx1">
                    <a:lumMod val="65000"/>
                    <a:lumOff val="35000"/>
                  </a:schemeClr>
                </a:solidFill>
              </a:rPr>
              <a:t> </a:t>
            </a:r>
            <a:r>
              <a:rPr lang="it-IT" altLang="it-IT" sz="1800" dirty="0">
                <a:solidFill>
                  <a:schemeClr val="tx1">
                    <a:lumMod val="65000"/>
                    <a:lumOff val="35000"/>
                  </a:schemeClr>
                </a:solidFill>
              </a:rPr>
              <a:t>Le </a:t>
            </a:r>
            <a:r>
              <a:rPr lang="it-IT" altLang="it-IT" sz="1800" b="1" dirty="0">
                <a:solidFill>
                  <a:srgbClr val="F14617"/>
                </a:solidFill>
              </a:rPr>
              <a:t>riduzioni progressive del </a:t>
            </a:r>
            <a:r>
              <a:rPr lang="it-IT" altLang="it-IT" sz="1800" b="1" dirty="0" smtClean="0">
                <a:solidFill>
                  <a:srgbClr val="F14617"/>
                </a:solidFill>
              </a:rPr>
              <a:t>prezzo </a:t>
            </a:r>
            <a:r>
              <a:rPr lang="it-IT" altLang="it-IT" sz="1800" dirty="0">
                <a:solidFill>
                  <a:schemeClr val="tx1">
                    <a:lumMod val="65000"/>
                    <a:lumOff val="35000"/>
                  </a:schemeClr>
                </a:solidFill>
              </a:rPr>
              <a:t>vengono </a:t>
            </a:r>
            <a:r>
              <a:rPr lang="it-IT" altLang="it-IT" sz="1800" dirty="0" smtClean="0">
                <a:solidFill>
                  <a:schemeClr val="tx1">
                    <a:lumMod val="65000"/>
                    <a:lumOff val="35000"/>
                  </a:schemeClr>
                </a:solidFill>
              </a:rPr>
              <a:t>applicate </a:t>
            </a:r>
            <a:r>
              <a:rPr lang="it-IT" altLang="it-IT" sz="1800" dirty="0">
                <a:solidFill>
                  <a:schemeClr val="tx1">
                    <a:lumMod val="65000"/>
                    <a:lumOff val="35000"/>
                  </a:schemeClr>
                </a:solidFill>
              </a:rPr>
              <a:t>durante nuove vendite promozionali sugli stessi articoli anche una volta </a:t>
            </a:r>
            <a:r>
              <a:rPr lang="it-IT" altLang="it-IT" sz="1800" u="sng" dirty="0">
                <a:solidFill>
                  <a:schemeClr val="tx1">
                    <a:lumMod val="65000"/>
                    <a:lumOff val="35000"/>
                  </a:schemeClr>
                </a:solidFill>
              </a:rPr>
              <a:t>terminati i saldi</a:t>
            </a:r>
            <a:r>
              <a:rPr lang="it-IT" altLang="it-IT" sz="1800" dirty="0">
                <a:solidFill>
                  <a:schemeClr val="tx1">
                    <a:lumMod val="65000"/>
                    <a:lumOff val="35000"/>
                  </a:schemeClr>
                </a:solidFill>
              </a:rPr>
              <a:t>? </a:t>
            </a:r>
            <a:endParaRPr lang="it-IT" altLang="it-IT" sz="1800" dirty="0" smtClean="0">
              <a:solidFill>
                <a:schemeClr val="tx1">
                  <a:lumMod val="65000"/>
                  <a:lumOff val="35000"/>
                </a:schemeClr>
              </a:solidFill>
            </a:endParaRPr>
          </a:p>
          <a:p>
            <a:r>
              <a:rPr lang="it-IT" altLang="it-IT" sz="1800" dirty="0" smtClean="0">
                <a:solidFill>
                  <a:schemeClr val="tx1">
                    <a:lumMod val="65000"/>
                    <a:lumOff val="35000"/>
                  </a:schemeClr>
                </a:solidFill>
              </a:rPr>
              <a:t>Oppure</a:t>
            </a:r>
            <a:r>
              <a:rPr lang="it-IT" altLang="it-IT" sz="1800" dirty="0">
                <a:solidFill>
                  <a:schemeClr val="tx1">
                    <a:lumMod val="65000"/>
                    <a:lumOff val="35000"/>
                  </a:schemeClr>
                </a:solidFill>
              </a:rPr>
              <a:t>,  una volta interrotta la tipologia di vendita dei saldi, cessano anche le riduzioni progressive? </a:t>
            </a:r>
            <a:endParaRPr lang="it-IT" altLang="it-IT" sz="1800" dirty="0" smtClean="0">
              <a:solidFill>
                <a:schemeClr val="tx1">
                  <a:lumMod val="65000"/>
                  <a:lumOff val="35000"/>
                </a:schemeClr>
              </a:solidFill>
            </a:endParaRPr>
          </a:p>
          <a:p>
            <a:r>
              <a:rPr lang="it-IT" altLang="it-IT" sz="1800" dirty="0" smtClean="0">
                <a:solidFill>
                  <a:schemeClr val="tx1">
                    <a:lumMod val="65000"/>
                    <a:lumOff val="35000"/>
                  </a:schemeClr>
                </a:solidFill>
              </a:rPr>
              <a:t>E</a:t>
            </a:r>
            <a:r>
              <a:rPr lang="it-IT" altLang="it-IT" sz="1800" dirty="0">
                <a:solidFill>
                  <a:schemeClr val="tx1">
                    <a:lumMod val="65000"/>
                    <a:lumOff val="35000"/>
                  </a:schemeClr>
                </a:solidFill>
              </a:rPr>
              <a:t>, di conseguenza, l’ultimo prezzo dovrà essere considerato il più basso applicato alla generalità dei consumatori </a:t>
            </a:r>
            <a:r>
              <a:rPr lang="it-IT" altLang="it-IT" sz="1800" b="1" dirty="0">
                <a:solidFill>
                  <a:srgbClr val="F14617"/>
                </a:solidFill>
              </a:rPr>
              <a:t>durante i saldi</a:t>
            </a:r>
            <a:r>
              <a:rPr lang="it-IT" altLang="it-IT" sz="1800" dirty="0">
                <a:solidFill>
                  <a:schemeClr val="tx1">
                    <a:lumMod val="65000"/>
                    <a:lumOff val="35000"/>
                  </a:schemeClr>
                </a:solidFill>
              </a:rPr>
              <a:t>?</a:t>
            </a:r>
            <a:endParaRPr lang="it-IT" sz="1800" dirty="0">
              <a:solidFill>
                <a:schemeClr val="tx1">
                  <a:lumMod val="65000"/>
                  <a:lumOff val="35000"/>
                </a:schemeClr>
              </a:solidFill>
            </a:endParaRPr>
          </a:p>
        </p:txBody>
      </p:sp>
    </p:spTree>
    <p:extLst>
      <p:ext uri="{BB962C8B-B14F-4D97-AF65-F5344CB8AC3E}">
        <p14:creationId xmlns:p14="http://schemas.microsoft.com/office/powerpoint/2010/main" val="2426373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15</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p:txBody>
          <a:bodyPr/>
          <a:lstStyle/>
          <a:p>
            <a:r>
              <a:rPr lang="it-IT" dirty="0" smtClean="0"/>
              <a:t>Risposta</a:t>
            </a:r>
            <a:endParaRPr lang="it-IT" dirty="0"/>
          </a:p>
        </p:txBody>
      </p:sp>
      <p:sp>
        <p:nvSpPr>
          <p:cNvPr id="6" name="Segnaposto testo 5"/>
          <p:cNvSpPr>
            <a:spLocks noGrp="1"/>
          </p:cNvSpPr>
          <p:nvPr>
            <p:ph type="body" sz="quarter" idx="12"/>
          </p:nvPr>
        </p:nvSpPr>
        <p:spPr>
          <a:xfrm>
            <a:off x="359998" y="1692117"/>
            <a:ext cx="10932000" cy="4321696"/>
          </a:xfrm>
        </p:spPr>
        <p:txBody>
          <a:bodyPr/>
          <a:lstStyle/>
          <a:p>
            <a:r>
              <a:rPr lang="it-IT" altLang="it-IT" sz="1500" dirty="0"/>
              <a:t>Nel caso di </a:t>
            </a:r>
            <a:r>
              <a:rPr lang="it-IT" altLang="it-IT" sz="1500" b="1" dirty="0">
                <a:solidFill>
                  <a:srgbClr val="F14617"/>
                </a:solidFill>
              </a:rPr>
              <a:t>riduzioni progressive</a:t>
            </a:r>
            <a:r>
              <a:rPr lang="it-IT" altLang="it-IT" sz="1500" b="1" dirty="0"/>
              <a:t> </a:t>
            </a:r>
            <a:r>
              <a:rPr lang="it-IT" altLang="it-IT" sz="1500" dirty="0"/>
              <a:t>nella medesima campagna promozionale senza interruzioni, il «Prezzo Precedente» da applicare sarà quello </a:t>
            </a:r>
            <a:r>
              <a:rPr lang="it-IT" altLang="it-IT" sz="1500" b="1" dirty="0">
                <a:solidFill>
                  <a:srgbClr val="F14617"/>
                </a:solidFill>
              </a:rPr>
              <a:t>originario</a:t>
            </a:r>
            <a:r>
              <a:rPr lang="it-IT" altLang="it-IT" sz="1500" dirty="0">
                <a:solidFill>
                  <a:srgbClr val="F14617"/>
                </a:solidFill>
              </a:rPr>
              <a:t> </a:t>
            </a:r>
            <a:r>
              <a:rPr lang="it-IT" altLang="it-IT" sz="1500" dirty="0"/>
              <a:t>di partenza della campagna. </a:t>
            </a:r>
          </a:p>
          <a:p>
            <a:r>
              <a:rPr lang="it-IT" altLang="it-IT" sz="1500" dirty="0" smtClean="0"/>
              <a:t>Nel </a:t>
            </a:r>
            <a:r>
              <a:rPr lang="it-IT" altLang="it-IT" sz="1500" dirty="0"/>
              <a:t>caso dei saldi, ci troviamo di fronte ad una vendita straordinaria di durata predefinita (dalle singole regioni) ma sempre superiore ai 30 giorni. </a:t>
            </a:r>
            <a:r>
              <a:rPr lang="it-IT" altLang="it-IT" sz="1500" dirty="0" smtClean="0"/>
              <a:t>    </a:t>
            </a:r>
            <a:endParaRPr lang="it-IT" altLang="it-IT" sz="1500" dirty="0"/>
          </a:p>
          <a:p>
            <a:r>
              <a:rPr lang="it-IT" altLang="it-IT" sz="1500" u="sng" dirty="0" smtClean="0"/>
              <a:t>Pertanto</a:t>
            </a:r>
            <a:r>
              <a:rPr lang="it-IT" altLang="it-IT" sz="1500" u="sng" dirty="0"/>
              <a:t>, terminati i saldi, sarà possibile entro 30 giorni far partire una nuova vendita </a:t>
            </a:r>
            <a:r>
              <a:rPr lang="it-IT" altLang="it-IT" sz="1500" u="sng" dirty="0" smtClean="0"/>
              <a:t>promozionale, </a:t>
            </a:r>
            <a:r>
              <a:rPr lang="it-IT" altLang="it-IT" sz="1500" u="sng" dirty="0"/>
              <a:t>ed il prezzo precedente sarà sempre quello considerato per i saldi (il prezzo iniziale con cui sono partiti i saldi) senza dover tener conto delle successive riduzioni di prezzo. </a:t>
            </a:r>
            <a:endParaRPr lang="it-IT" altLang="it-IT" sz="1500" u="sng" dirty="0" smtClean="0"/>
          </a:p>
          <a:p>
            <a:r>
              <a:rPr lang="it-IT" altLang="it-IT" sz="1500" u="sng" dirty="0" smtClean="0"/>
              <a:t>Insistere</a:t>
            </a:r>
            <a:r>
              <a:rPr lang="it-IT" altLang="it-IT" sz="1500" dirty="0" smtClean="0"/>
              <a:t> </a:t>
            </a:r>
            <a:r>
              <a:rPr lang="it-IT" altLang="it-IT" sz="1500" u="sng" dirty="0" smtClean="0"/>
              <a:t>sui </a:t>
            </a:r>
            <a:r>
              <a:rPr lang="it-IT" altLang="it-IT" sz="1500" u="sng" dirty="0"/>
              <a:t>medesimi articoli con riduzioni di prezzo</a:t>
            </a:r>
            <a:r>
              <a:rPr lang="it-IT" altLang="it-IT" sz="1500" dirty="0"/>
              <a:t> che non possono più essere giustificate come progressive riduzioni perché la "vecchia" campagna (il saldo) è finita, potrebbe anche essere considerata una </a:t>
            </a:r>
            <a:r>
              <a:rPr lang="it-IT" altLang="it-IT" sz="1500" b="1" dirty="0">
                <a:solidFill>
                  <a:srgbClr val="F14617"/>
                </a:solidFill>
              </a:rPr>
              <a:t>pratica commerciale scorretta</a:t>
            </a:r>
            <a:r>
              <a:rPr lang="it-IT" altLang="it-IT" sz="1500" dirty="0"/>
              <a:t>.</a:t>
            </a:r>
          </a:p>
          <a:p>
            <a:r>
              <a:rPr lang="it-IT" altLang="it-IT" sz="1500" u="sng" dirty="0" smtClean="0"/>
              <a:t>Superati </a:t>
            </a:r>
            <a:r>
              <a:rPr lang="it-IT" altLang="it-IT" sz="1500" u="sng" dirty="0"/>
              <a:t>i 30 giorni dalla fine dei saldi, il prezzo da considerare sarà quello offerto alla generalità dei consumatori dal giorno successivo alla fine dei saldi</a:t>
            </a:r>
            <a:r>
              <a:rPr lang="it-IT" altLang="it-IT" sz="1500" u="sng" dirty="0" smtClean="0"/>
              <a:t>.</a:t>
            </a:r>
            <a:endParaRPr lang="it-IT" sz="1500" dirty="0"/>
          </a:p>
        </p:txBody>
      </p:sp>
    </p:spTree>
    <p:extLst>
      <p:ext uri="{BB962C8B-B14F-4D97-AF65-F5344CB8AC3E}">
        <p14:creationId xmlns:p14="http://schemas.microsoft.com/office/powerpoint/2010/main" val="169284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pPr algn="ctr"/>
            <a:fld id="{E9B139A4-A2BD-40B4-B72F-DEDE218F18B5}" type="slidenum">
              <a:rPr lang="it-IT" smtClean="0"/>
              <a:pPr algn="ctr"/>
              <a:t>16</a:t>
            </a:fld>
            <a:endParaRPr lang="it-IT" dirty="0"/>
          </a:p>
        </p:txBody>
      </p:sp>
      <p:sp>
        <p:nvSpPr>
          <p:cNvPr id="3" name="Segnaposto piè di pagina 2"/>
          <p:cNvSpPr>
            <a:spLocks noGrp="1"/>
          </p:cNvSpPr>
          <p:nvPr>
            <p:ph type="ftr" sz="quarter" idx="10"/>
          </p:nvPr>
        </p:nvSpPr>
        <p:spPr/>
        <p:txBody>
          <a:bodyPr/>
          <a:lstStyle/>
          <a:p>
            <a:r>
              <a:rPr lang="it-IT" dirty="0"/>
              <a:t>Principali novità in materia di tutela del consumatore</a:t>
            </a:r>
          </a:p>
        </p:txBody>
      </p:sp>
      <p:sp>
        <p:nvSpPr>
          <p:cNvPr id="4" name="Titolo 4"/>
          <p:cNvSpPr txBox="1">
            <a:spLocks/>
          </p:cNvSpPr>
          <p:nvPr/>
        </p:nvSpPr>
        <p:spPr>
          <a:xfrm>
            <a:off x="360000" y="693152"/>
            <a:ext cx="10932000" cy="387798"/>
          </a:xfrm>
          <a:prstGeom prst="rect">
            <a:avLst/>
          </a:prstGeom>
        </p:spPr>
        <p:txBody>
          <a:bodyPr/>
          <a:lstStyle>
            <a:lvl1pPr algn="l" defTabSz="914400" rtl="0" eaLnBrk="1" latinLnBrk="0" hangingPunct="1">
              <a:lnSpc>
                <a:spcPct val="90000"/>
              </a:lnSpc>
              <a:spcBef>
                <a:spcPct val="0"/>
              </a:spcBef>
              <a:buNone/>
              <a:defRPr sz="4400" kern="1200">
                <a:solidFill>
                  <a:srgbClr val="00243F"/>
                </a:solidFill>
                <a:latin typeface="+mj-lt"/>
                <a:ea typeface="+mj-ea"/>
                <a:cs typeface="+mj-cs"/>
              </a:defRPr>
            </a:lvl1pPr>
          </a:lstStyle>
          <a:p>
            <a:r>
              <a:rPr lang="it-IT" sz="2800" b="1" dirty="0" smtClean="0">
                <a:latin typeface="tahoma "/>
              </a:rPr>
              <a:t>Esempio</a:t>
            </a:r>
            <a:endParaRPr lang="it-IT" sz="2800" b="1" dirty="0">
              <a:latin typeface="tahoma "/>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334" y="1217226"/>
            <a:ext cx="9451332" cy="5414400"/>
          </a:xfrm>
          <a:prstGeom prst="rect">
            <a:avLst/>
          </a:prstGeom>
        </p:spPr>
      </p:pic>
    </p:spTree>
    <p:extLst>
      <p:ext uri="{BB962C8B-B14F-4D97-AF65-F5344CB8AC3E}">
        <p14:creationId xmlns:p14="http://schemas.microsoft.com/office/powerpoint/2010/main" val="178150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 xmlns:a16="http://schemas.microsoft.com/office/drawing/2014/main" id="{E871EDCC-DC1F-4167-844C-67822ABDFDCF}"/>
              </a:ext>
            </a:extLst>
          </p:cNvPr>
          <p:cNvSpPr>
            <a:spLocks noGrp="1"/>
          </p:cNvSpPr>
          <p:nvPr>
            <p:ph type="ftr" sz="quarter" idx="10"/>
          </p:nvPr>
        </p:nvSpPr>
        <p:spPr/>
        <p:txBody>
          <a:bodyPr/>
          <a:lstStyle/>
          <a:p>
            <a:r>
              <a:rPr lang="it-IT" dirty="0" smtClean="0"/>
              <a:t>Principali novità in materia di tutela del consumatore</a:t>
            </a:r>
            <a:endParaRPr lang="it-IT" dirty="0"/>
          </a:p>
        </p:txBody>
      </p:sp>
      <p:sp>
        <p:nvSpPr>
          <p:cNvPr id="3" name="Segnaposto numero diapositiva 2">
            <a:extLst>
              <a:ext uri="{FF2B5EF4-FFF2-40B4-BE49-F238E27FC236}">
                <a16:creationId xmlns="" xmlns:a16="http://schemas.microsoft.com/office/drawing/2014/main" id="{DD2B6401-F45D-5A2D-0FEE-A7D94440B167}"/>
              </a:ext>
            </a:extLst>
          </p:cNvPr>
          <p:cNvSpPr>
            <a:spLocks noGrp="1"/>
          </p:cNvSpPr>
          <p:nvPr>
            <p:ph type="sldNum" sz="quarter" idx="11"/>
          </p:nvPr>
        </p:nvSpPr>
        <p:spPr/>
        <p:txBody>
          <a:bodyPr/>
          <a:lstStyle/>
          <a:p>
            <a:pPr algn="ctr"/>
            <a:fld id="{E9B139A4-A2BD-40B4-B72F-DEDE218F18B5}" type="slidenum">
              <a:rPr lang="it-IT" smtClean="0"/>
              <a:pPr algn="ctr"/>
              <a:t>17</a:t>
            </a:fld>
            <a:endParaRPr lang="it-IT" dirty="0"/>
          </a:p>
        </p:txBody>
      </p:sp>
      <p:sp>
        <p:nvSpPr>
          <p:cNvPr id="5" name="Titolo 4">
            <a:extLst>
              <a:ext uri="{FF2B5EF4-FFF2-40B4-BE49-F238E27FC236}">
                <a16:creationId xmlns="" xmlns:a16="http://schemas.microsoft.com/office/drawing/2014/main" id="{9ECCE27B-A57F-C9F6-5FDA-E5C73B808D95}"/>
              </a:ext>
            </a:extLst>
          </p:cNvPr>
          <p:cNvSpPr>
            <a:spLocks noGrp="1"/>
          </p:cNvSpPr>
          <p:nvPr>
            <p:ph type="title"/>
          </p:nvPr>
        </p:nvSpPr>
        <p:spPr>
          <a:xfrm>
            <a:off x="360000" y="1080000"/>
            <a:ext cx="4085000" cy="1495794"/>
          </a:xfrm>
        </p:spPr>
        <p:txBody>
          <a:bodyPr/>
          <a:lstStyle/>
          <a:p>
            <a:r>
              <a:rPr lang="it-IT" sz="3600" dirty="0" smtClean="0"/>
              <a:t>Campagne di vendita in successione</a:t>
            </a:r>
            <a:endParaRPr lang="it-IT" sz="3600" dirty="0"/>
          </a:p>
        </p:txBody>
      </p:sp>
      <p:grpSp>
        <p:nvGrpSpPr>
          <p:cNvPr id="4" name="Gruppo 3"/>
          <p:cNvGrpSpPr/>
          <p:nvPr/>
        </p:nvGrpSpPr>
        <p:grpSpPr>
          <a:xfrm>
            <a:off x="4701583" y="1132752"/>
            <a:ext cx="6231613" cy="1840843"/>
            <a:chOff x="4701583" y="1484432"/>
            <a:chExt cx="6231613" cy="1840843"/>
          </a:xfrm>
        </p:grpSpPr>
        <p:sp>
          <p:nvSpPr>
            <p:cNvPr id="7" name="Cross 7">
              <a:extLst>
                <a:ext uri="{FF2B5EF4-FFF2-40B4-BE49-F238E27FC236}">
                  <a16:creationId xmlns="" xmlns:a16="http://schemas.microsoft.com/office/drawing/2014/main" id="{C4B5CBE0-743A-D7AC-422E-1CDA97C0DF2E}"/>
                </a:ext>
              </a:extLst>
            </p:cNvPr>
            <p:cNvSpPr/>
            <p:nvPr/>
          </p:nvSpPr>
          <p:spPr>
            <a:xfrm>
              <a:off x="4701583" y="1484432"/>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8">
              <a:extLst>
                <a:ext uri="{FF2B5EF4-FFF2-40B4-BE49-F238E27FC236}">
                  <a16:creationId xmlns="" xmlns:a16="http://schemas.microsoft.com/office/drawing/2014/main" id="{9AD38D8E-256B-E15E-6A63-BB3A3622E63A}"/>
                </a:ext>
              </a:extLst>
            </p:cNvPr>
            <p:cNvSpPr txBox="1"/>
            <p:nvPr/>
          </p:nvSpPr>
          <p:spPr>
            <a:xfrm>
              <a:off x="4980981" y="1484432"/>
              <a:ext cx="5952215" cy="1840843"/>
            </a:xfrm>
            <a:prstGeom prst="rect">
              <a:avLst/>
            </a:prstGeom>
            <a:noFill/>
          </p:spPr>
          <p:txBody>
            <a:bodyPr wrap="square" lIns="360000" tIns="0" rIns="360000" bIns="360000">
              <a:spAutoFit/>
            </a:bodyPr>
            <a:lstStyle/>
            <a:p>
              <a:pPr>
                <a:lnSpc>
                  <a:spcPct val="150000"/>
                </a:lnSpc>
                <a:defRPr/>
              </a:pPr>
              <a:r>
                <a:rPr lang="it-IT" altLang="it-IT" sz="1600" dirty="0">
                  <a:solidFill>
                    <a:schemeClr val="tx1">
                      <a:lumMod val="65000"/>
                      <a:lumOff val="35000"/>
                    </a:schemeClr>
                  </a:solidFill>
                  <a:latin typeface="tahoma "/>
                </a:rPr>
                <a:t>Nel caso di campagne di vendita </a:t>
              </a:r>
              <a:r>
                <a:rPr lang="it-IT" altLang="it-IT" sz="1600" b="1" dirty="0">
                  <a:solidFill>
                    <a:srgbClr val="F14617"/>
                  </a:solidFill>
                  <a:latin typeface="tahoma "/>
                </a:rPr>
                <a:t>organizzate in successione</a:t>
              </a:r>
              <a:r>
                <a:rPr lang="it-IT" altLang="it-IT" sz="1600" b="1" dirty="0">
                  <a:solidFill>
                    <a:schemeClr val="tx1">
                      <a:lumMod val="65000"/>
                      <a:lumOff val="35000"/>
                    </a:schemeClr>
                  </a:solidFill>
                  <a:latin typeface="tahoma "/>
                </a:rPr>
                <a:t> </a:t>
              </a:r>
              <a:r>
                <a:rPr lang="it-IT" altLang="it-IT" sz="1600" dirty="0">
                  <a:solidFill>
                    <a:schemeClr val="tx1">
                      <a:lumMod val="65000"/>
                      <a:lumOff val="35000"/>
                    </a:schemeClr>
                  </a:solidFill>
                  <a:latin typeface="tahoma "/>
                </a:rPr>
                <a:t>in un periodo di </a:t>
              </a:r>
              <a:r>
                <a:rPr lang="it-IT" altLang="it-IT" sz="1600" b="1" dirty="0">
                  <a:solidFill>
                    <a:srgbClr val="F14617"/>
                  </a:solidFill>
                  <a:latin typeface="tahoma "/>
                </a:rPr>
                <a:t>30 giorni</a:t>
              </a:r>
              <a:r>
                <a:rPr lang="it-IT" altLang="it-IT" sz="1600" dirty="0">
                  <a:solidFill>
                    <a:schemeClr val="tx1">
                      <a:lumMod val="65000"/>
                      <a:lumOff val="35000"/>
                    </a:schemeClr>
                  </a:solidFill>
                  <a:latin typeface="tahoma "/>
                </a:rPr>
                <a:t>, durante le quali il prezzo </a:t>
              </a:r>
              <a:r>
                <a:rPr lang="it-IT" altLang="it-IT" sz="1600" b="1" dirty="0">
                  <a:solidFill>
                    <a:srgbClr val="F14617"/>
                  </a:solidFill>
                  <a:latin typeface="tahoma "/>
                </a:rPr>
                <a:t>aumenta per brevi periodi </a:t>
              </a:r>
              <a:r>
                <a:rPr lang="it-IT" altLang="it-IT" sz="1600" dirty="0">
                  <a:solidFill>
                    <a:schemeClr val="tx1">
                      <a:lumMod val="65000"/>
                      <a:lumOff val="35000"/>
                    </a:schemeClr>
                  </a:solidFill>
                  <a:latin typeface="tahoma "/>
                </a:rPr>
                <a:t>intermittenti si applica la norma generale</a:t>
              </a:r>
              <a:endParaRPr lang="it-IT" sz="1600" dirty="0">
                <a:solidFill>
                  <a:schemeClr val="tx1">
                    <a:lumMod val="65000"/>
                    <a:lumOff val="35000"/>
                  </a:schemeClr>
                </a:solidFill>
                <a:latin typeface="tahoma "/>
                <a:ea typeface="Tahoma" panose="020B0604030504040204" pitchFamily="34" charset="0"/>
                <a:cs typeface="Tahoma" panose="020B0604030504040204" pitchFamily="34" charset="0"/>
              </a:endParaRPr>
            </a:p>
          </p:txBody>
        </p:sp>
      </p:grpSp>
      <p:grpSp>
        <p:nvGrpSpPr>
          <p:cNvPr id="10" name="Gruppo 9"/>
          <p:cNvGrpSpPr/>
          <p:nvPr/>
        </p:nvGrpSpPr>
        <p:grpSpPr>
          <a:xfrm>
            <a:off x="4701583" y="2985855"/>
            <a:ext cx="6231613" cy="1840843"/>
            <a:chOff x="4701583" y="3762846"/>
            <a:chExt cx="6231613" cy="1840843"/>
          </a:xfrm>
        </p:grpSpPr>
        <p:sp>
          <p:nvSpPr>
            <p:cNvPr id="19" name="Cross 7">
              <a:extLst>
                <a:ext uri="{FF2B5EF4-FFF2-40B4-BE49-F238E27FC236}">
                  <a16:creationId xmlns="" xmlns:a16="http://schemas.microsoft.com/office/drawing/2014/main" id="{717B9567-729C-9C51-D7AA-C17D99F0E08C}"/>
                </a:ext>
              </a:extLst>
            </p:cNvPr>
            <p:cNvSpPr/>
            <p:nvPr/>
          </p:nvSpPr>
          <p:spPr>
            <a:xfrm>
              <a:off x="4701583" y="3806806"/>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8">
              <a:extLst>
                <a:ext uri="{FF2B5EF4-FFF2-40B4-BE49-F238E27FC236}">
                  <a16:creationId xmlns="" xmlns:a16="http://schemas.microsoft.com/office/drawing/2014/main" id="{9AD38D8E-256B-E15E-6A63-BB3A3622E63A}"/>
                </a:ext>
              </a:extLst>
            </p:cNvPr>
            <p:cNvSpPr txBox="1"/>
            <p:nvPr/>
          </p:nvSpPr>
          <p:spPr>
            <a:xfrm>
              <a:off x="4980981" y="3762846"/>
              <a:ext cx="5952215" cy="1840843"/>
            </a:xfrm>
            <a:prstGeom prst="rect">
              <a:avLst/>
            </a:prstGeom>
            <a:noFill/>
          </p:spPr>
          <p:txBody>
            <a:bodyPr wrap="square" lIns="360000" tIns="0" rIns="360000" bIns="360000">
              <a:spAutoFit/>
            </a:bodyPr>
            <a:lstStyle/>
            <a:p>
              <a:pPr>
                <a:lnSpc>
                  <a:spcPct val="150000"/>
                </a:lnSpc>
                <a:defRPr/>
              </a:pPr>
              <a:r>
                <a:rPr lang="it-IT" altLang="it-IT" sz="1600" u="sng" dirty="0">
                  <a:solidFill>
                    <a:schemeClr val="tx1">
                      <a:lumMod val="65000"/>
                      <a:lumOff val="35000"/>
                    </a:schemeClr>
                  </a:solidFill>
                  <a:latin typeface="tahoma "/>
                </a:rPr>
                <a:t>Per ciascuna riduzione in successione, il prezzo precedente è il prezzo più basso praticato in un periodo non inferiore agli ultimi 30 giorni, </a:t>
              </a:r>
              <a:r>
                <a:rPr lang="it-IT" altLang="it-IT" sz="1600" b="1" u="sng" dirty="0" smtClean="0">
                  <a:solidFill>
                    <a:srgbClr val="F14617"/>
                  </a:solidFill>
                  <a:latin typeface="tahoma "/>
                </a:rPr>
                <a:t>compreso, pertanto, </a:t>
              </a:r>
              <a:r>
                <a:rPr lang="it-IT" altLang="it-IT" sz="1600" b="1" u="sng" dirty="0">
                  <a:solidFill>
                    <a:srgbClr val="F14617"/>
                  </a:solidFill>
                  <a:latin typeface="tahoma "/>
                </a:rPr>
                <a:t>il prezzo ridotto applicato nelle promozioni precedenti</a:t>
              </a:r>
              <a:endParaRPr lang="it-IT" sz="1600" b="1" dirty="0">
                <a:solidFill>
                  <a:srgbClr val="F14617"/>
                </a:solidFill>
                <a:latin typeface="tahoma "/>
                <a:ea typeface="Tahoma" panose="020B0604030504040204" pitchFamily="34" charset="0"/>
                <a:cs typeface="Tahoma" panose="020B0604030504040204" pitchFamily="34" charset="0"/>
              </a:endParaRPr>
            </a:p>
          </p:txBody>
        </p:sp>
      </p:grpSp>
      <p:grpSp>
        <p:nvGrpSpPr>
          <p:cNvPr id="11" name="Gruppo 10"/>
          <p:cNvGrpSpPr/>
          <p:nvPr/>
        </p:nvGrpSpPr>
        <p:grpSpPr>
          <a:xfrm>
            <a:off x="4701583" y="4838958"/>
            <a:ext cx="6231613" cy="1471511"/>
            <a:chOff x="4701583" y="4874126"/>
            <a:chExt cx="6231613" cy="1471511"/>
          </a:xfrm>
        </p:grpSpPr>
        <p:sp>
          <p:nvSpPr>
            <p:cNvPr id="21" name="Cross 7">
              <a:extLst>
                <a:ext uri="{FF2B5EF4-FFF2-40B4-BE49-F238E27FC236}">
                  <a16:creationId xmlns="" xmlns:a16="http://schemas.microsoft.com/office/drawing/2014/main" id="{FCA67501-B0DF-060D-A2D3-2E4C77A9AE05}"/>
                </a:ext>
              </a:extLst>
            </p:cNvPr>
            <p:cNvSpPr/>
            <p:nvPr/>
          </p:nvSpPr>
          <p:spPr>
            <a:xfrm>
              <a:off x="4701583" y="4997214"/>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8">
              <a:extLst>
                <a:ext uri="{FF2B5EF4-FFF2-40B4-BE49-F238E27FC236}">
                  <a16:creationId xmlns="" xmlns:a16="http://schemas.microsoft.com/office/drawing/2014/main" id="{9AD38D8E-256B-E15E-6A63-BB3A3622E63A}"/>
                </a:ext>
              </a:extLst>
            </p:cNvPr>
            <p:cNvSpPr txBox="1"/>
            <p:nvPr/>
          </p:nvSpPr>
          <p:spPr>
            <a:xfrm>
              <a:off x="4980981" y="4874126"/>
              <a:ext cx="5952215" cy="1471511"/>
            </a:xfrm>
            <a:prstGeom prst="rect">
              <a:avLst/>
            </a:prstGeom>
            <a:noFill/>
          </p:spPr>
          <p:txBody>
            <a:bodyPr wrap="square" lIns="360000" tIns="0" rIns="360000" bIns="360000">
              <a:spAutoFit/>
            </a:bodyPr>
            <a:lstStyle/>
            <a:p>
              <a:pPr>
                <a:lnSpc>
                  <a:spcPct val="150000"/>
                </a:lnSpc>
                <a:defRPr/>
              </a:pPr>
              <a:r>
                <a:rPr lang="it-IT" altLang="it-IT" sz="1600" dirty="0">
                  <a:solidFill>
                    <a:schemeClr val="tx1">
                      <a:lumMod val="65000"/>
                      <a:lumOff val="35000"/>
                    </a:schemeClr>
                  </a:solidFill>
                  <a:latin typeface="tahoma "/>
                </a:rPr>
                <a:t>Esempi: «10% di sconto ogni domenica di dicembre», «</a:t>
              </a:r>
              <a:r>
                <a:rPr lang="it-IT" altLang="it-IT" sz="1600" dirty="0" err="1">
                  <a:solidFill>
                    <a:schemeClr val="tx1">
                      <a:lumMod val="65000"/>
                      <a:lumOff val="35000"/>
                    </a:schemeClr>
                  </a:solidFill>
                  <a:latin typeface="tahoma "/>
                </a:rPr>
                <a:t>Singles’Day</a:t>
              </a:r>
              <a:r>
                <a:rPr lang="it-IT" altLang="it-IT" sz="1600" dirty="0">
                  <a:solidFill>
                    <a:schemeClr val="tx1">
                      <a:lumMod val="65000"/>
                      <a:lumOff val="35000"/>
                    </a:schemeClr>
                  </a:solidFill>
                  <a:latin typeface="tahoma "/>
                </a:rPr>
                <a:t>», «Black </a:t>
              </a:r>
              <a:r>
                <a:rPr lang="it-IT" altLang="it-IT" sz="1600" dirty="0" err="1">
                  <a:solidFill>
                    <a:schemeClr val="tx1">
                      <a:lumMod val="65000"/>
                      <a:lumOff val="35000"/>
                    </a:schemeClr>
                  </a:solidFill>
                  <a:latin typeface="tahoma "/>
                </a:rPr>
                <a:t>Friday</a:t>
              </a:r>
              <a:r>
                <a:rPr lang="it-IT" altLang="it-IT" sz="1600" dirty="0">
                  <a:solidFill>
                    <a:schemeClr val="tx1">
                      <a:lumMod val="65000"/>
                      <a:lumOff val="35000"/>
                    </a:schemeClr>
                  </a:solidFill>
                  <a:latin typeface="tahoma "/>
                </a:rPr>
                <a:t>», «Cyber </a:t>
              </a:r>
              <a:r>
                <a:rPr lang="it-IT" altLang="it-IT" sz="1600" dirty="0" err="1">
                  <a:solidFill>
                    <a:schemeClr val="tx1">
                      <a:lumMod val="65000"/>
                      <a:lumOff val="35000"/>
                    </a:schemeClr>
                  </a:solidFill>
                  <a:latin typeface="tahoma "/>
                </a:rPr>
                <a:t>Monday</a:t>
              </a:r>
              <a:r>
                <a:rPr lang="it-IT" altLang="it-IT" sz="1600" dirty="0">
                  <a:solidFill>
                    <a:schemeClr val="tx1">
                      <a:lumMod val="65000"/>
                      <a:lumOff val="35000"/>
                    </a:schemeClr>
                  </a:solidFill>
                  <a:latin typeface="tahoma "/>
                </a:rPr>
                <a:t>» o di Natale a novembre/dicembre</a:t>
              </a:r>
              <a:endParaRPr lang="it-IT" sz="1600" dirty="0">
                <a:solidFill>
                  <a:schemeClr val="tx1">
                    <a:lumMod val="65000"/>
                    <a:lumOff val="35000"/>
                  </a:schemeClr>
                </a:solidFill>
                <a:latin typeface="tahoma "/>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52802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pPr algn="ctr"/>
            <a:fld id="{E9B139A4-A2BD-40B4-B72F-DEDE218F18B5}" type="slidenum">
              <a:rPr lang="it-IT" smtClean="0"/>
              <a:pPr algn="ctr"/>
              <a:t>18</a:t>
            </a:fld>
            <a:endParaRPr lang="it-IT" dirty="0"/>
          </a:p>
        </p:txBody>
      </p:sp>
      <p:sp>
        <p:nvSpPr>
          <p:cNvPr id="3" name="Segnaposto piè di pagina 2"/>
          <p:cNvSpPr>
            <a:spLocks noGrp="1"/>
          </p:cNvSpPr>
          <p:nvPr>
            <p:ph type="ftr" sz="quarter" idx="10"/>
          </p:nvPr>
        </p:nvSpPr>
        <p:spPr/>
        <p:txBody>
          <a:bodyPr/>
          <a:lstStyle/>
          <a:p>
            <a:r>
              <a:rPr lang="it-IT" dirty="0"/>
              <a:t>Principali novità in materia di tutela del consumatore</a:t>
            </a:r>
          </a:p>
        </p:txBody>
      </p:sp>
      <p:sp>
        <p:nvSpPr>
          <p:cNvPr id="4" name="Titolo 4"/>
          <p:cNvSpPr txBox="1">
            <a:spLocks/>
          </p:cNvSpPr>
          <p:nvPr/>
        </p:nvSpPr>
        <p:spPr>
          <a:xfrm>
            <a:off x="360000" y="693152"/>
            <a:ext cx="10932000" cy="387798"/>
          </a:xfrm>
          <a:prstGeom prst="rect">
            <a:avLst/>
          </a:prstGeom>
        </p:spPr>
        <p:txBody>
          <a:bodyPr/>
          <a:lstStyle>
            <a:lvl1pPr algn="l" defTabSz="914400" rtl="0" eaLnBrk="1" latinLnBrk="0" hangingPunct="1">
              <a:lnSpc>
                <a:spcPct val="90000"/>
              </a:lnSpc>
              <a:spcBef>
                <a:spcPct val="0"/>
              </a:spcBef>
              <a:buNone/>
              <a:defRPr sz="4400" kern="1200">
                <a:solidFill>
                  <a:srgbClr val="00243F"/>
                </a:solidFill>
                <a:latin typeface="+mj-lt"/>
                <a:ea typeface="+mj-ea"/>
                <a:cs typeface="+mj-cs"/>
              </a:defRPr>
            </a:lvl1pPr>
          </a:lstStyle>
          <a:p>
            <a:r>
              <a:rPr lang="it-IT" sz="2800" b="1" dirty="0" smtClean="0">
                <a:latin typeface="tahoma "/>
              </a:rPr>
              <a:t>Esempio: 10% ogni domenica di dicembre</a:t>
            </a:r>
            <a:endParaRPr lang="it-IT" sz="2800" b="1" dirty="0">
              <a:latin typeface="tahoma "/>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363" y="1124910"/>
            <a:ext cx="9249508" cy="5583674"/>
          </a:xfrm>
          <a:prstGeom prst="rect">
            <a:avLst/>
          </a:prstGeom>
        </p:spPr>
      </p:pic>
    </p:spTree>
    <p:extLst>
      <p:ext uri="{BB962C8B-B14F-4D97-AF65-F5344CB8AC3E}">
        <p14:creationId xmlns:p14="http://schemas.microsoft.com/office/powerpoint/2010/main" val="115470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19</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p:txBody>
          <a:bodyPr/>
          <a:lstStyle/>
          <a:p>
            <a:r>
              <a:rPr lang="it-IT" dirty="0" smtClean="0"/>
              <a:t>Sanzioni</a:t>
            </a:r>
            <a:endParaRPr lang="it-IT" dirty="0"/>
          </a:p>
        </p:txBody>
      </p:sp>
      <p:sp>
        <p:nvSpPr>
          <p:cNvPr id="6" name="Segnaposto testo 5"/>
          <p:cNvSpPr>
            <a:spLocks noGrp="1"/>
          </p:cNvSpPr>
          <p:nvPr>
            <p:ph type="body" sz="quarter" idx="12"/>
          </p:nvPr>
        </p:nvSpPr>
        <p:spPr>
          <a:xfrm>
            <a:off x="1290918" y="2185192"/>
            <a:ext cx="8740588" cy="3211135"/>
          </a:xfrm>
        </p:spPr>
        <p:txBody>
          <a:bodyPr/>
          <a:lstStyle/>
          <a:p>
            <a:pPr>
              <a:defRPr/>
            </a:pPr>
            <a:r>
              <a:rPr lang="it-IT" altLang="it-IT" sz="2400" dirty="0">
                <a:solidFill>
                  <a:schemeClr val="tx1">
                    <a:lumMod val="65000"/>
                    <a:lumOff val="35000"/>
                  </a:schemeClr>
                </a:solidFill>
              </a:rPr>
              <a:t>In caso di violazione dell’</a:t>
            </a:r>
            <a:r>
              <a:rPr lang="it-IT" altLang="it-IT" sz="2400" b="1" dirty="0">
                <a:solidFill>
                  <a:schemeClr val="tx1">
                    <a:lumMod val="65000"/>
                    <a:lumOff val="35000"/>
                  </a:schemeClr>
                </a:solidFill>
              </a:rPr>
              <a:t>art.17 </a:t>
            </a:r>
            <a:r>
              <a:rPr lang="it-IT" altLang="it-IT" sz="2400" b="1" i="1" dirty="0">
                <a:solidFill>
                  <a:schemeClr val="tx1">
                    <a:lumMod val="65000"/>
                    <a:lumOff val="35000"/>
                  </a:schemeClr>
                </a:solidFill>
              </a:rPr>
              <a:t>bis</a:t>
            </a:r>
            <a:r>
              <a:rPr lang="it-IT" altLang="it-IT" sz="2400" dirty="0">
                <a:solidFill>
                  <a:schemeClr val="tx1">
                    <a:lumMod val="65000"/>
                    <a:lumOff val="35000"/>
                  </a:schemeClr>
                </a:solidFill>
              </a:rPr>
              <a:t> si applica la sanzione amministrativa pecuniaria prevista dall’art.22, comma 3, del D.lgs. n.114 del 1998 compresa tra </a:t>
            </a:r>
          </a:p>
          <a:p>
            <a:pPr algn="ctr">
              <a:defRPr/>
            </a:pPr>
            <a:r>
              <a:rPr lang="it-IT" altLang="it-IT" sz="2400" dirty="0"/>
              <a:t>              </a:t>
            </a:r>
          </a:p>
          <a:p>
            <a:pPr algn="ctr">
              <a:defRPr/>
            </a:pPr>
            <a:r>
              <a:rPr lang="it-IT" altLang="it-IT" sz="2400" dirty="0"/>
              <a:t> </a:t>
            </a:r>
            <a:r>
              <a:rPr lang="it-IT" altLang="it-IT" sz="3200" b="1" dirty="0">
                <a:solidFill>
                  <a:srgbClr val="F14617"/>
                </a:solidFill>
              </a:rPr>
              <a:t>€ 516,00 a € 3.098,00</a:t>
            </a:r>
            <a:endParaRPr lang="it-IT" sz="3200" b="1" dirty="0">
              <a:solidFill>
                <a:srgbClr val="F14617"/>
              </a:solidFill>
            </a:endParaRPr>
          </a:p>
        </p:txBody>
      </p:sp>
    </p:spTree>
    <p:extLst>
      <p:ext uri="{BB962C8B-B14F-4D97-AF65-F5344CB8AC3E}">
        <p14:creationId xmlns:p14="http://schemas.microsoft.com/office/powerpoint/2010/main" val="2243880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 xmlns:a16="http://schemas.microsoft.com/office/drawing/2014/main" id="{E871EDCC-DC1F-4167-844C-67822ABDFDCF}"/>
              </a:ext>
            </a:extLst>
          </p:cNvPr>
          <p:cNvSpPr>
            <a:spLocks noGrp="1"/>
          </p:cNvSpPr>
          <p:nvPr>
            <p:ph type="ftr" sz="quarter" idx="10"/>
          </p:nvPr>
        </p:nvSpPr>
        <p:spPr/>
        <p:txBody>
          <a:bodyPr/>
          <a:lstStyle/>
          <a:p>
            <a:r>
              <a:rPr lang="it-IT" dirty="0" smtClean="0"/>
              <a:t>Principali novità in materia di tutela del consumatore</a:t>
            </a:r>
            <a:endParaRPr lang="it-IT" dirty="0"/>
          </a:p>
        </p:txBody>
      </p:sp>
      <p:sp>
        <p:nvSpPr>
          <p:cNvPr id="3" name="Segnaposto numero diapositiva 2">
            <a:extLst>
              <a:ext uri="{FF2B5EF4-FFF2-40B4-BE49-F238E27FC236}">
                <a16:creationId xmlns="" xmlns:a16="http://schemas.microsoft.com/office/drawing/2014/main" id="{DD2B6401-F45D-5A2D-0FEE-A7D94440B167}"/>
              </a:ext>
            </a:extLst>
          </p:cNvPr>
          <p:cNvSpPr>
            <a:spLocks noGrp="1"/>
          </p:cNvSpPr>
          <p:nvPr>
            <p:ph type="sldNum" sz="quarter" idx="11"/>
          </p:nvPr>
        </p:nvSpPr>
        <p:spPr/>
        <p:txBody>
          <a:bodyPr/>
          <a:lstStyle/>
          <a:p>
            <a:pPr algn="ctr"/>
            <a:fld id="{E9B139A4-A2BD-40B4-B72F-DEDE218F18B5}" type="slidenum">
              <a:rPr lang="it-IT" smtClean="0"/>
              <a:pPr algn="ctr"/>
              <a:t>2</a:t>
            </a:fld>
            <a:endParaRPr lang="it-IT" dirty="0"/>
          </a:p>
        </p:txBody>
      </p:sp>
      <p:sp>
        <p:nvSpPr>
          <p:cNvPr id="5" name="Titolo 4">
            <a:extLst>
              <a:ext uri="{FF2B5EF4-FFF2-40B4-BE49-F238E27FC236}">
                <a16:creationId xmlns="" xmlns:a16="http://schemas.microsoft.com/office/drawing/2014/main" id="{9ECCE27B-A57F-C9F6-5FDA-E5C73B808D95}"/>
              </a:ext>
            </a:extLst>
          </p:cNvPr>
          <p:cNvSpPr>
            <a:spLocks noGrp="1"/>
          </p:cNvSpPr>
          <p:nvPr>
            <p:ph type="title"/>
          </p:nvPr>
        </p:nvSpPr>
        <p:spPr>
          <a:xfrm>
            <a:off x="360000" y="1080000"/>
            <a:ext cx="4085000" cy="997196"/>
          </a:xfrm>
        </p:spPr>
        <p:txBody>
          <a:bodyPr/>
          <a:lstStyle/>
          <a:p>
            <a:r>
              <a:rPr lang="it-IT" sz="3600" dirty="0" smtClean="0"/>
              <a:t>Riferimenti normativi</a:t>
            </a:r>
            <a:endParaRPr lang="it-IT" sz="3600" dirty="0"/>
          </a:p>
        </p:txBody>
      </p:sp>
      <p:sp>
        <p:nvSpPr>
          <p:cNvPr id="6" name="Segnaposto testo 5">
            <a:extLst>
              <a:ext uri="{FF2B5EF4-FFF2-40B4-BE49-F238E27FC236}">
                <a16:creationId xmlns="" xmlns:a16="http://schemas.microsoft.com/office/drawing/2014/main" id="{FE2D080F-9CBD-E32F-1C6E-4C610B09A86B}"/>
              </a:ext>
            </a:extLst>
          </p:cNvPr>
          <p:cNvSpPr>
            <a:spLocks noGrp="1"/>
          </p:cNvSpPr>
          <p:nvPr>
            <p:ph type="body" sz="quarter" idx="12"/>
          </p:nvPr>
        </p:nvSpPr>
        <p:spPr>
          <a:xfrm>
            <a:off x="359998" y="3302792"/>
            <a:ext cx="4085000" cy="638252"/>
          </a:xfrm>
        </p:spPr>
        <p:txBody>
          <a:bodyPr/>
          <a:lstStyle/>
          <a:p>
            <a:r>
              <a:rPr lang="it-IT" sz="3200" dirty="0" smtClean="0"/>
              <a:t>Il Decreto</a:t>
            </a:r>
            <a:endParaRPr lang="it-IT" sz="3200" dirty="0"/>
          </a:p>
        </p:txBody>
      </p:sp>
      <p:grpSp>
        <p:nvGrpSpPr>
          <p:cNvPr id="4" name="Gruppo 3"/>
          <p:cNvGrpSpPr/>
          <p:nvPr/>
        </p:nvGrpSpPr>
        <p:grpSpPr>
          <a:xfrm>
            <a:off x="4701583" y="1484432"/>
            <a:ext cx="6231613" cy="640515"/>
            <a:chOff x="4701583" y="1484432"/>
            <a:chExt cx="6231613" cy="640515"/>
          </a:xfrm>
        </p:grpSpPr>
        <p:sp>
          <p:nvSpPr>
            <p:cNvPr id="7" name="Cross 7">
              <a:extLst>
                <a:ext uri="{FF2B5EF4-FFF2-40B4-BE49-F238E27FC236}">
                  <a16:creationId xmlns="" xmlns:a16="http://schemas.microsoft.com/office/drawing/2014/main" id="{C4B5CBE0-743A-D7AC-422E-1CDA97C0DF2E}"/>
                </a:ext>
              </a:extLst>
            </p:cNvPr>
            <p:cNvSpPr/>
            <p:nvPr/>
          </p:nvSpPr>
          <p:spPr>
            <a:xfrm>
              <a:off x="4701583" y="1484432"/>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8" name="TextBox 8">
              <a:extLst>
                <a:ext uri="{FF2B5EF4-FFF2-40B4-BE49-F238E27FC236}">
                  <a16:creationId xmlns="" xmlns:a16="http://schemas.microsoft.com/office/drawing/2014/main" id="{9AD38D8E-256B-E15E-6A63-BB3A3622E63A}"/>
                </a:ext>
              </a:extLst>
            </p:cNvPr>
            <p:cNvSpPr txBox="1"/>
            <p:nvPr/>
          </p:nvSpPr>
          <p:spPr>
            <a:xfrm>
              <a:off x="4980981" y="1484432"/>
              <a:ext cx="5952215" cy="640515"/>
            </a:xfrm>
            <a:prstGeom prst="rect">
              <a:avLst/>
            </a:prstGeom>
            <a:noFill/>
          </p:spPr>
          <p:txBody>
            <a:bodyPr wrap="square" lIns="360000" tIns="0" rIns="360000" bIns="360000">
              <a:spAutoFit/>
            </a:bodyPr>
            <a:lstStyle/>
            <a:p>
              <a:pPr>
                <a:defRPr/>
              </a:pPr>
              <a:r>
                <a:rPr lang="it-IT"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 recepito la direttiva </a:t>
              </a:r>
              <a:r>
                <a:rPr lang="it-IT"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2019/2161</a:t>
              </a:r>
              <a:endParaRPr lang="it-IT"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uppo 8"/>
          <p:cNvGrpSpPr/>
          <p:nvPr/>
        </p:nvGrpSpPr>
        <p:grpSpPr>
          <a:xfrm>
            <a:off x="4701583" y="2448473"/>
            <a:ext cx="6231613" cy="1138087"/>
            <a:chOff x="4701583" y="2651566"/>
            <a:chExt cx="6231613" cy="1138087"/>
          </a:xfrm>
        </p:grpSpPr>
        <p:sp>
          <p:nvSpPr>
            <p:cNvPr id="17" name="Cross 7">
              <a:extLst>
                <a:ext uri="{FF2B5EF4-FFF2-40B4-BE49-F238E27FC236}">
                  <a16:creationId xmlns="" xmlns:a16="http://schemas.microsoft.com/office/drawing/2014/main" id="{3BCE8A7B-65F4-E453-3BCD-0EADD38D4EA4}"/>
                </a:ext>
              </a:extLst>
            </p:cNvPr>
            <p:cNvSpPr/>
            <p:nvPr/>
          </p:nvSpPr>
          <p:spPr>
            <a:xfrm>
              <a:off x="4701583" y="2774654"/>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16" name="TextBox 8">
              <a:extLst>
                <a:ext uri="{FF2B5EF4-FFF2-40B4-BE49-F238E27FC236}">
                  <a16:creationId xmlns="" xmlns:a16="http://schemas.microsoft.com/office/drawing/2014/main" id="{9AD38D8E-256B-E15E-6A63-BB3A3622E63A}"/>
                </a:ext>
              </a:extLst>
            </p:cNvPr>
            <p:cNvSpPr txBox="1"/>
            <p:nvPr/>
          </p:nvSpPr>
          <p:spPr>
            <a:xfrm>
              <a:off x="4980981" y="2651566"/>
              <a:ext cx="5952215" cy="1138087"/>
            </a:xfrm>
            <a:prstGeom prst="rect">
              <a:avLst/>
            </a:prstGeom>
            <a:noFill/>
          </p:spPr>
          <p:txBody>
            <a:bodyPr wrap="square" lIns="360000" tIns="0" rIns="360000" bIns="360000">
              <a:spAutoFit/>
            </a:bodyPr>
            <a:lstStyle/>
            <a:p>
              <a:pPr>
                <a:lnSpc>
                  <a:spcPct val="150000"/>
                </a:lnSpc>
                <a:defRPr/>
              </a:pPr>
              <a:r>
                <a:rPr lang="it-IT"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 modificato il Codice del consumo (D.lgs. 6 settembre 2005 n.206) </a:t>
              </a:r>
            </a:p>
          </p:txBody>
        </p:sp>
      </p:grpSp>
      <p:grpSp>
        <p:nvGrpSpPr>
          <p:cNvPr id="10" name="Gruppo 9"/>
          <p:cNvGrpSpPr/>
          <p:nvPr/>
        </p:nvGrpSpPr>
        <p:grpSpPr>
          <a:xfrm>
            <a:off x="4701583" y="3910086"/>
            <a:ext cx="6231613" cy="640515"/>
            <a:chOff x="4701583" y="3762846"/>
            <a:chExt cx="6231613" cy="640515"/>
          </a:xfrm>
        </p:grpSpPr>
        <p:sp>
          <p:nvSpPr>
            <p:cNvPr id="19" name="Cross 7">
              <a:extLst>
                <a:ext uri="{FF2B5EF4-FFF2-40B4-BE49-F238E27FC236}">
                  <a16:creationId xmlns="" xmlns:a16="http://schemas.microsoft.com/office/drawing/2014/main" id="{717B9567-729C-9C51-D7AA-C17D99F0E08C}"/>
                </a:ext>
              </a:extLst>
            </p:cNvPr>
            <p:cNvSpPr/>
            <p:nvPr/>
          </p:nvSpPr>
          <p:spPr>
            <a:xfrm>
              <a:off x="4701583" y="3806806"/>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25" name="TextBox 8">
              <a:extLst>
                <a:ext uri="{FF2B5EF4-FFF2-40B4-BE49-F238E27FC236}">
                  <a16:creationId xmlns="" xmlns:a16="http://schemas.microsoft.com/office/drawing/2014/main" id="{9AD38D8E-256B-E15E-6A63-BB3A3622E63A}"/>
                </a:ext>
              </a:extLst>
            </p:cNvPr>
            <p:cNvSpPr txBox="1"/>
            <p:nvPr/>
          </p:nvSpPr>
          <p:spPr>
            <a:xfrm>
              <a:off x="4980981" y="3762846"/>
              <a:ext cx="5952215" cy="640515"/>
            </a:xfrm>
            <a:prstGeom prst="rect">
              <a:avLst/>
            </a:prstGeom>
            <a:noFill/>
          </p:spPr>
          <p:txBody>
            <a:bodyPr wrap="square" lIns="360000" tIns="0" rIns="360000" bIns="360000">
              <a:spAutoFit/>
            </a:bodyPr>
            <a:lstStyle/>
            <a:p>
              <a:pPr>
                <a:defRPr/>
              </a:pPr>
              <a:r>
                <a:rPr lang="it-IT"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è </a:t>
              </a:r>
              <a:r>
                <a:rPr lang="it-IT"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entrato in vigore il</a:t>
              </a:r>
              <a:r>
                <a:rPr lang="it-IT"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it-IT" b="1" dirty="0">
                  <a:solidFill>
                    <a:srgbClr val="F14617"/>
                  </a:solidFill>
                  <a:latin typeface="Tahoma" panose="020B0604030504040204" pitchFamily="34" charset="0"/>
                  <a:ea typeface="Tahoma" panose="020B0604030504040204" pitchFamily="34" charset="0"/>
                  <a:cs typeface="Tahoma" panose="020B0604030504040204" pitchFamily="34" charset="0"/>
                </a:rPr>
                <a:t>2 aprile 2023 </a:t>
              </a:r>
            </a:p>
          </p:txBody>
        </p:sp>
      </p:grpSp>
      <p:grpSp>
        <p:nvGrpSpPr>
          <p:cNvPr id="11" name="Gruppo 10"/>
          <p:cNvGrpSpPr/>
          <p:nvPr/>
        </p:nvGrpSpPr>
        <p:grpSpPr>
          <a:xfrm>
            <a:off x="4701583" y="4874126"/>
            <a:ext cx="6231613" cy="1138087"/>
            <a:chOff x="4701583" y="4874126"/>
            <a:chExt cx="6231613" cy="1138087"/>
          </a:xfrm>
        </p:grpSpPr>
        <p:sp>
          <p:nvSpPr>
            <p:cNvPr id="21" name="Cross 7">
              <a:extLst>
                <a:ext uri="{FF2B5EF4-FFF2-40B4-BE49-F238E27FC236}">
                  <a16:creationId xmlns="" xmlns:a16="http://schemas.microsoft.com/office/drawing/2014/main" id="{FCA67501-B0DF-060D-A2D3-2E4C77A9AE05}"/>
                </a:ext>
              </a:extLst>
            </p:cNvPr>
            <p:cNvSpPr/>
            <p:nvPr/>
          </p:nvSpPr>
          <p:spPr>
            <a:xfrm>
              <a:off x="4701583" y="4997214"/>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26" name="TextBox 8">
              <a:extLst>
                <a:ext uri="{FF2B5EF4-FFF2-40B4-BE49-F238E27FC236}">
                  <a16:creationId xmlns="" xmlns:a16="http://schemas.microsoft.com/office/drawing/2014/main" id="{9AD38D8E-256B-E15E-6A63-BB3A3622E63A}"/>
                </a:ext>
              </a:extLst>
            </p:cNvPr>
            <p:cNvSpPr txBox="1"/>
            <p:nvPr/>
          </p:nvSpPr>
          <p:spPr>
            <a:xfrm>
              <a:off x="4980981" y="4874126"/>
              <a:ext cx="5952215" cy="1138087"/>
            </a:xfrm>
            <a:prstGeom prst="rect">
              <a:avLst/>
            </a:prstGeom>
            <a:noFill/>
          </p:spPr>
          <p:txBody>
            <a:bodyPr wrap="square" lIns="360000" tIns="0" rIns="360000" bIns="360000">
              <a:spAutoFit/>
            </a:bodyPr>
            <a:lstStyle/>
            <a:p>
              <a:pPr>
                <a:lnSpc>
                  <a:spcPct val="150000"/>
                </a:lnSpc>
                <a:defRPr/>
              </a:pPr>
              <a:r>
                <a:rPr lang="it-IT"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ha introdotto l’</a:t>
              </a:r>
              <a:r>
                <a:rPr lang="it-IT" b="1" dirty="0">
                  <a:solidFill>
                    <a:srgbClr val="F14617"/>
                  </a:solidFill>
                  <a:latin typeface="Tahoma" panose="020B0604030504040204" pitchFamily="34" charset="0"/>
                  <a:ea typeface="Tahoma" panose="020B0604030504040204" pitchFamily="34" charset="0"/>
                  <a:cs typeface="Tahoma" panose="020B0604030504040204" pitchFamily="34" charset="0"/>
                </a:rPr>
                <a:t>art.17-</a:t>
              </a:r>
              <a:r>
                <a:rPr lang="it-IT" b="1" i="1" dirty="0">
                  <a:solidFill>
                    <a:srgbClr val="F14617"/>
                  </a:solidFill>
                  <a:latin typeface="Tahoma" panose="020B0604030504040204" pitchFamily="34" charset="0"/>
                  <a:ea typeface="Tahoma" panose="020B0604030504040204" pitchFamily="34" charset="0"/>
                  <a:cs typeface="Tahoma" panose="020B0604030504040204" pitchFamily="34" charset="0"/>
                </a:rPr>
                <a:t>bis</a:t>
              </a:r>
              <a:r>
                <a:rPr lang="it-IT" dirty="0">
                  <a:solidFill>
                    <a:srgbClr val="F14617"/>
                  </a:solidFill>
                  <a:latin typeface="Tahoma" panose="020B0604030504040204" pitchFamily="34" charset="0"/>
                  <a:ea typeface="Tahoma" panose="020B0604030504040204" pitchFamily="34" charset="0"/>
                  <a:cs typeface="Tahoma" panose="020B0604030504040204" pitchFamily="34" charset="0"/>
                </a:rPr>
                <a:t> </a:t>
              </a:r>
              <a:r>
                <a:rPr lang="it-IT"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«Annunci di riduzione di prezzo»</a:t>
              </a:r>
            </a:p>
          </p:txBody>
        </p:sp>
      </p:grpSp>
    </p:spTree>
    <p:extLst>
      <p:ext uri="{BB962C8B-B14F-4D97-AF65-F5344CB8AC3E}">
        <p14:creationId xmlns:p14="http://schemas.microsoft.com/office/powerpoint/2010/main" val="355876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20</a:t>
            </a:fld>
            <a:endParaRPr lang="it-IT" dirty="0"/>
          </a:p>
        </p:txBody>
      </p:sp>
      <p:sp>
        <p:nvSpPr>
          <p:cNvPr id="4" name="Titolo 3"/>
          <p:cNvSpPr>
            <a:spLocks noGrp="1"/>
          </p:cNvSpPr>
          <p:nvPr>
            <p:ph type="title"/>
          </p:nvPr>
        </p:nvSpPr>
        <p:spPr/>
        <p:txBody>
          <a:bodyPr/>
          <a:lstStyle/>
          <a:p>
            <a:r>
              <a:rPr lang="it-IT" dirty="0" smtClean="0"/>
              <a:t>Criteri per l’irrogazione della sanzione</a:t>
            </a:r>
            <a:endParaRPr lang="it-IT" dirty="0"/>
          </a:p>
        </p:txBody>
      </p:sp>
      <p:sp>
        <p:nvSpPr>
          <p:cNvPr id="5" name="Segnaposto testo 4"/>
          <p:cNvSpPr>
            <a:spLocks noGrp="1"/>
          </p:cNvSpPr>
          <p:nvPr>
            <p:ph type="body" sz="quarter" idx="12"/>
          </p:nvPr>
        </p:nvSpPr>
        <p:spPr>
          <a:xfrm>
            <a:off x="359998" y="2114856"/>
            <a:ext cx="10932000" cy="4332789"/>
          </a:xfrm>
        </p:spPr>
        <p:txBody>
          <a:bodyPr/>
          <a:lstStyle/>
          <a:p>
            <a:pPr marL="273050" indent="-273050">
              <a:buFont typeface="Wingdings" panose="05000000000000000000" pitchFamily="2" charset="2"/>
              <a:buChar char="§"/>
            </a:pPr>
            <a:r>
              <a:rPr lang="it-IT" altLang="it-IT" sz="1800" b="1" dirty="0">
                <a:solidFill>
                  <a:srgbClr val="F14617"/>
                </a:solidFill>
              </a:rPr>
              <a:t>Natura</a:t>
            </a:r>
            <a:r>
              <a:rPr lang="it-IT" altLang="it-IT" sz="1800" dirty="0">
                <a:solidFill>
                  <a:srgbClr val="F14617"/>
                </a:solidFill>
              </a:rPr>
              <a:t>, </a:t>
            </a:r>
            <a:r>
              <a:rPr lang="it-IT" altLang="it-IT" sz="1800" b="1" dirty="0">
                <a:solidFill>
                  <a:srgbClr val="F14617"/>
                </a:solidFill>
              </a:rPr>
              <a:t>gravità</a:t>
            </a:r>
            <a:r>
              <a:rPr lang="it-IT" altLang="it-IT" sz="1800" dirty="0">
                <a:solidFill>
                  <a:srgbClr val="F14617"/>
                </a:solidFill>
              </a:rPr>
              <a:t>, </a:t>
            </a:r>
            <a:r>
              <a:rPr lang="it-IT" altLang="it-IT" sz="1800" b="1" dirty="0">
                <a:solidFill>
                  <a:srgbClr val="F14617"/>
                </a:solidFill>
              </a:rPr>
              <a:t>entità</a:t>
            </a:r>
            <a:r>
              <a:rPr lang="it-IT" altLang="it-IT" sz="1800" dirty="0">
                <a:solidFill>
                  <a:srgbClr val="F14617"/>
                </a:solidFill>
              </a:rPr>
              <a:t> </a:t>
            </a:r>
            <a:r>
              <a:rPr lang="it-IT" altLang="it-IT" sz="1800" dirty="0">
                <a:solidFill>
                  <a:schemeClr val="tx1">
                    <a:lumMod val="65000"/>
                    <a:lumOff val="35000"/>
                  </a:schemeClr>
                </a:solidFill>
              </a:rPr>
              <a:t>e </a:t>
            </a:r>
            <a:r>
              <a:rPr lang="it-IT" altLang="it-IT" sz="1800" b="1" dirty="0">
                <a:solidFill>
                  <a:srgbClr val="F14617"/>
                </a:solidFill>
              </a:rPr>
              <a:t>durata</a:t>
            </a:r>
            <a:r>
              <a:rPr lang="it-IT" altLang="it-IT" sz="1800" dirty="0">
                <a:solidFill>
                  <a:srgbClr val="F14617"/>
                </a:solidFill>
              </a:rPr>
              <a:t> </a:t>
            </a:r>
            <a:r>
              <a:rPr lang="it-IT" altLang="it-IT" sz="1800" dirty="0">
                <a:solidFill>
                  <a:schemeClr val="tx1">
                    <a:lumMod val="65000"/>
                    <a:lumOff val="35000"/>
                  </a:schemeClr>
                </a:solidFill>
              </a:rPr>
              <a:t>della violazione;</a:t>
            </a:r>
          </a:p>
          <a:p>
            <a:pPr marL="273050" indent="-273050">
              <a:buFont typeface="Wingdings" panose="05000000000000000000" pitchFamily="2" charset="2"/>
              <a:buChar char="§"/>
            </a:pPr>
            <a:r>
              <a:rPr lang="it-IT" altLang="it-IT" sz="1800" dirty="0">
                <a:solidFill>
                  <a:schemeClr val="tx1">
                    <a:lumMod val="65000"/>
                    <a:lumOff val="35000"/>
                  </a:schemeClr>
                </a:solidFill>
              </a:rPr>
              <a:t>Eventuali </a:t>
            </a:r>
            <a:r>
              <a:rPr lang="it-IT" altLang="it-IT" sz="1800" b="1" dirty="0">
                <a:solidFill>
                  <a:srgbClr val="F14617"/>
                </a:solidFill>
              </a:rPr>
              <a:t>azioni</a:t>
            </a:r>
            <a:r>
              <a:rPr lang="it-IT" altLang="it-IT" sz="1800" dirty="0">
                <a:solidFill>
                  <a:srgbClr val="F14617"/>
                </a:solidFill>
              </a:rPr>
              <a:t> </a:t>
            </a:r>
            <a:r>
              <a:rPr lang="it-IT" altLang="it-IT" sz="1800" dirty="0">
                <a:solidFill>
                  <a:schemeClr val="tx1">
                    <a:lumMod val="65000"/>
                    <a:lumOff val="35000"/>
                  </a:schemeClr>
                </a:solidFill>
              </a:rPr>
              <a:t>intraprese dal professionista per attenuare il danno subito dai consumatori o per porvi rimedio;</a:t>
            </a:r>
          </a:p>
          <a:p>
            <a:pPr marL="273050" indent="-273050">
              <a:buFont typeface="Wingdings" panose="05000000000000000000" pitchFamily="2" charset="2"/>
              <a:buChar char="§"/>
            </a:pPr>
            <a:r>
              <a:rPr lang="it-IT" altLang="it-IT" sz="1800" dirty="0">
                <a:solidFill>
                  <a:schemeClr val="tx1">
                    <a:lumMod val="65000"/>
                    <a:lumOff val="35000"/>
                  </a:schemeClr>
                </a:solidFill>
              </a:rPr>
              <a:t>Eventuali violazioni commesse </a:t>
            </a:r>
            <a:r>
              <a:rPr lang="it-IT" altLang="it-IT" sz="1800" b="1" dirty="0">
                <a:solidFill>
                  <a:srgbClr val="F14617"/>
                </a:solidFill>
              </a:rPr>
              <a:t>in precedenza </a:t>
            </a:r>
            <a:r>
              <a:rPr lang="it-IT" altLang="it-IT" sz="1800" dirty="0">
                <a:solidFill>
                  <a:schemeClr val="tx1">
                    <a:lumMod val="65000"/>
                    <a:lumOff val="35000"/>
                  </a:schemeClr>
                </a:solidFill>
              </a:rPr>
              <a:t>dal professionista;</a:t>
            </a:r>
          </a:p>
          <a:p>
            <a:pPr marL="273050" indent="-273050">
              <a:buFont typeface="Wingdings" panose="05000000000000000000" pitchFamily="2" charset="2"/>
              <a:buChar char="§"/>
            </a:pPr>
            <a:r>
              <a:rPr lang="it-IT" altLang="it-IT" sz="1800" dirty="0">
                <a:solidFill>
                  <a:schemeClr val="tx1">
                    <a:lumMod val="65000"/>
                    <a:lumOff val="35000"/>
                  </a:schemeClr>
                </a:solidFill>
              </a:rPr>
              <a:t>I </a:t>
            </a:r>
            <a:r>
              <a:rPr lang="it-IT" altLang="it-IT" sz="1800" b="1" dirty="0">
                <a:solidFill>
                  <a:srgbClr val="F14617"/>
                </a:solidFill>
              </a:rPr>
              <a:t>benefici finanziari </a:t>
            </a:r>
            <a:r>
              <a:rPr lang="it-IT" altLang="it-IT" sz="1800" dirty="0">
                <a:solidFill>
                  <a:schemeClr val="tx1">
                    <a:lumMod val="65000"/>
                    <a:lumOff val="35000"/>
                  </a:schemeClr>
                </a:solidFill>
              </a:rPr>
              <a:t>conseguiti o le </a:t>
            </a:r>
            <a:r>
              <a:rPr lang="it-IT" altLang="it-IT" sz="1800" b="1" dirty="0">
                <a:solidFill>
                  <a:srgbClr val="F14617"/>
                </a:solidFill>
              </a:rPr>
              <a:t>perdite evitate </a:t>
            </a:r>
            <a:r>
              <a:rPr lang="it-IT" altLang="it-IT" sz="1800" dirty="0">
                <a:solidFill>
                  <a:schemeClr val="tx1">
                    <a:lumMod val="65000"/>
                    <a:lumOff val="35000"/>
                  </a:schemeClr>
                </a:solidFill>
              </a:rPr>
              <a:t>dal professionista in conseguenza della violazione, se i relativi dati sono disponibili;</a:t>
            </a:r>
          </a:p>
          <a:p>
            <a:pPr marL="273050" indent="-273050">
              <a:buFont typeface="Wingdings" panose="05000000000000000000" pitchFamily="2" charset="2"/>
              <a:buChar char="§"/>
            </a:pPr>
            <a:r>
              <a:rPr lang="it-IT" altLang="it-IT" sz="1800" dirty="0">
                <a:solidFill>
                  <a:schemeClr val="tx1">
                    <a:lumMod val="65000"/>
                    <a:lumOff val="35000"/>
                  </a:schemeClr>
                </a:solidFill>
              </a:rPr>
              <a:t>Sanzioni irrogate al professionista per la </a:t>
            </a:r>
            <a:r>
              <a:rPr lang="it-IT" altLang="it-IT" sz="1800" b="1" dirty="0">
                <a:solidFill>
                  <a:srgbClr val="F14617"/>
                </a:solidFill>
              </a:rPr>
              <a:t>stessa</a:t>
            </a:r>
            <a:r>
              <a:rPr lang="it-IT" altLang="it-IT" sz="1800" dirty="0">
                <a:solidFill>
                  <a:srgbClr val="F14617"/>
                </a:solidFill>
              </a:rPr>
              <a:t> </a:t>
            </a:r>
            <a:r>
              <a:rPr lang="it-IT" altLang="it-IT" sz="1800" dirty="0">
                <a:solidFill>
                  <a:schemeClr val="tx1">
                    <a:lumMod val="65000"/>
                    <a:lumOff val="35000"/>
                  </a:schemeClr>
                </a:solidFill>
              </a:rPr>
              <a:t>violazione in altri Stati membri in casi transfrontalieri;</a:t>
            </a:r>
          </a:p>
          <a:p>
            <a:pPr marL="273050" indent="-273050">
              <a:buFont typeface="Wingdings" panose="05000000000000000000" pitchFamily="2" charset="2"/>
              <a:buChar char="§"/>
            </a:pPr>
            <a:r>
              <a:rPr lang="it-IT" altLang="it-IT" sz="1800" dirty="0">
                <a:solidFill>
                  <a:schemeClr val="tx1">
                    <a:lumMod val="65000"/>
                    <a:lumOff val="35000"/>
                  </a:schemeClr>
                </a:solidFill>
              </a:rPr>
              <a:t>Eventuali altri fattori </a:t>
            </a:r>
            <a:r>
              <a:rPr lang="it-IT" altLang="it-IT" sz="1800" b="1" dirty="0">
                <a:solidFill>
                  <a:srgbClr val="F14617"/>
                </a:solidFill>
              </a:rPr>
              <a:t>aggravanti</a:t>
            </a:r>
            <a:r>
              <a:rPr lang="it-IT" altLang="it-IT" sz="1800" dirty="0">
                <a:solidFill>
                  <a:srgbClr val="F14617"/>
                </a:solidFill>
              </a:rPr>
              <a:t> </a:t>
            </a:r>
            <a:r>
              <a:rPr lang="it-IT" altLang="it-IT" sz="1800" dirty="0">
                <a:solidFill>
                  <a:schemeClr val="tx1">
                    <a:lumMod val="65000"/>
                    <a:lumOff val="35000"/>
                  </a:schemeClr>
                </a:solidFill>
              </a:rPr>
              <a:t>o </a:t>
            </a:r>
            <a:r>
              <a:rPr lang="it-IT" altLang="it-IT" sz="1800" b="1" dirty="0">
                <a:solidFill>
                  <a:srgbClr val="F14617"/>
                </a:solidFill>
              </a:rPr>
              <a:t>attenuanti</a:t>
            </a:r>
            <a:r>
              <a:rPr lang="it-IT" altLang="it-IT" sz="1800" dirty="0">
                <a:solidFill>
                  <a:srgbClr val="F14617"/>
                </a:solidFill>
              </a:rPr>
              <a:t> </a:t>
            </a:r>
            <a:r>
              <a:rPr lang="it-IT" altLang="it-IT" sz="1800" dirty="0">
                <a:solidFill>
                  <a:schemeClr val="tx1">
                    <a:lumMod val="65000"/>
                    <a:lumOff val="35000"/>
                  </a:schemeClr>
                </a:solidFill>
              </a:rPr>
              <a:t>applicabili alle circostanze del </a:t>
            </a:r>
            <a:r>
              <a:rPr lang="it-IT" altLang="it-IT" sz="1800" dirty="0" smtClean="0">
                <a:solidFill>
                  <a:schemeClr val="tx1">
                    <a:lumMod val="65000"/>
                    <a:lumOff val="35000"/>
                  </a:schemeClr>
                </a:solidFill>
              </a:rPr>
              <a:t>caso</a:t>
            </a:r>
            <a:endParaRPr lang="it-IT" altLang="it-IT" sz="1800" dirty="0">
              <a:solidFill>
                <a:schemeClr val="tx1">
                  <a:lumMod val="65000"/>
                  <a:lumOff val="35000"/>
                </a:schemeClr>
              </a:solidFill>
            </a:endParaRPr>
          </a:p>
          <a:p>
            <a:endParaRPr lang="it-IT" dirty="0"/>
          </a:p>
        </p:txBody>
      </p:sp>
    </p:spTree>
    <p:extLst>
      <p:ext uri="{BB962C8B-B14F-4D97-AF65-F5344CB8AC3E}">
        <p14:creationId xmlns:p14="http://schemas.microsoft.com/office/powerpoint/2010/main" val="424015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21</a:t>
            </a:fld>
            <a:endParaRPr lang="it-IT" dirty="0"/>
          </a:p>
        </p:txBody>
      </p:sp>
      <p:sp>
        <p:nvSpPr>
          <p:cNvPr id="4" name="Titolo 3"/>
          <p:cNvSpPr>
            <a:spLocks noGrp="1"/>
          </p:cNvSpPr>
          <p:nvPr>
            <p:ph type="title"/>
          </p:nvPr>
        </p:nvSpPr>
        <p:spPr/>
        <p:txBody>
          <a:bodyPr/>
          <a:lstStyle/>
          <a:p>
            <a:r>
              <a:rPr lang="it-IT" dirty="0" smtClean="0">
                <a:solidFill>
                  <a:srgbClr val="F14617"/>
                </a:solidFill>
              </a:rPr>
              <a:t>Importante</a:t>
            </a:r>
            <a:endParaRPr lang="it-IT" dirty="0">
              <a:solidFill>
                <a:srgbClr val="F14617"/>
              </a:solidFill>
            </a:endParaRPr>
          </a:p>
        </p:txBody>
      </p:sp>
      <p:sp>
        <p:nvSpPr>
          <p:cNvPr id="5" name="Segnaposto testo 4"/>
          <p:cNvSpPr>
            <a:spLocks noGrp="1"/>
          </p:cNvSpPr>
          <p:nvPr>
            <p:ph type="body" sz="quarter" idx="12"/>
          </p:nvPr>
        </p:nvSpPr>
        <p:spPr>
          <a:xfrm>
            <a:off x="359998" y="2185192"/>
            <a:ext cx="10932000" cy="1322221"/>
          </a:xfrm>
        </p:spPr>
        <p:txBody>
          <a:bodyPr/>
          <a:lstStyle/>
          <a:p>
            <a:r>
              <a:rPr lang="it-IT" altLang="it-IT" sz="2000" dirty="0">
                <a:solidFill>
                  <a:schemeClr val="tx1">
                    <a:lumMod val="65000"/>
                    <a:lumOff val="35000"/>
                  </a:schemeClr>
                </a:solidFill>
              </a:rPr>
              <a:t>Eventuali azioni ingannevoli realizzate durante campagne promozionali, pur non rientrando nell’ambito della disciplina degli annunci di riduzione di prezzo potrebbero, in ogni caso, essere ricomprese nella normativa in materia di</a:t>
            </a:r>
            <a:endParaRPr lang="it-IT" sz="2000" dirty="0">
              <a:solidFill>
                <a:schemeClr val="tx1">
                  <a:lumMod val="65000"/>
                  <a:lumOff val="35000"/>
                </a:schemeClr>
              </a:solidFill>
            </a:endParaRPr>
          </a:p>
        </p:txBody>
      </p:sp>
      <p:grpSp>
        <p:nvGrpSpPr>
          <p:cNvPr id="6" name="Gruppo 5"/>
          <p:cNvGrpSpPr/>
          <p:nvPr/>
        </p:nvGrpSpPr>
        <p:grpSpPr>
          <a:xfrm>
            <a:off x="2627175" y="3982916"/>
            <a:ext cx="6937650" cy="1178169"/>
            <a:chOff x="359998" y="3250509"/>
            <a:chExt cx="2495550" cy="2540000"/>
          </a:xfrm>
          <a:solidFill>
            <a:srgbClr val="FFC000"/>
          </a:solidFill>
        </p:grpSpPr>
        <p:sp>
          <p:nvSpPr>
            <p:cNvPr id="7" name="Rectangle 6">
              <a:extLst>
                <a:ext uri="{FF2B5EF4-FFF2-40B4-BE49-F238E27FC236}">
                  <a16:creationId xmlns="" xmlns:a16="http://schemas.microsoft.com/office/drawing/2014/main" id="{C738BC33-3C00-9EBC-EC2E-ECD4FF2A8D80}"/>
                </a:ext>
              </a:extLst>
            </p:cNvPr>
            <p:cNvSpPr/>
            <p:nvPr/>
          </p:nvSpPr>
          <p:spPr>
            <a:xfrm>
              <a:off x="359998" y="3250509"/>
              <a:ext cx="2495550" cy="2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8" name="TextBox 25">
              <a:extLst>
                <a:ext uri="{FF2B5EF4-FFF2-40B4-BE49-F238E27FC236}">
                  <a16:creationId xmlns="" xmlns:a16="http://schemas.microsoft.com/office/drawing/2014/main" id="{309432D1-C69A-9E4F-6873-B2FEE56F7F83}"/>
                </a:ext>
              </a:extLst>
            </p:cNvPr>
            <p:cNvSpPr txBox="1">
              <a:spLocks noChangeArrowheads="1"/>
            </p:cNvSpPr>
            <p:nvPr/>
          </p:nvSpPr>
          <p:spPr bwMode="auto">
            <a:xfrm>
              <a:off x="359998" y="3915717"/>
              <a:ext cx="2495550" cy="1260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algn="ctr">
                <a:defRPr/>
              </a:pPr>
              <a:r>
                <a:rPr lang="it-IT" altLang="it-IT" sz="32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pratiche commerciali scorrette</a:t>
              </a:r>
              <a:endParaRPr lang="it-IT" altLang="it-IT" sz="32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787199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22</a:t>
            </a:fld>
            <a:endParaRPr lang="it-IT" dirty="0"/>
          </a:p>
        </p:txBody>
      </p:sp>
      <p:sp>
        <p:nvSpPr>
          <p:cNvPr id="4" name="Titolo 3"/>
          <p:cNvSpPr>
            <a:spLocks noGrp="1"/>
          </p:cNvSpPr>
          <p:nvPr>
            <p:ph type="title"/>
          </p:nvPr>
        </p:nvSpPr>
        <p:spPr>
          <a:xfrm>
            <a:off x="360000" y="1080000"/>
            <a:ext cx="6486000" cy="775597"/>
          </a:xfrm>
        </p:spPr>
        <p:txBody>
          <a:bodyPr/>
          <a:lstStyle/>
          <a:p>
            <a:r>
              <a:rPr lang="it-IT" altLang="it-IT" dirty="0"/>
              <a:t>Codice del consumo: ulteriori modifiche (art.18)</a:t>
            </a:r>
            <a:endParaRPr lang="it-IT" dirty="0"/>
          </a:p>
        </p:txBody>
      </p:sp>
      <p:pic>
        <p:nvPicPr>
          <p:cNvPr id="7" name="Segnaposto immagine 6"/>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31693" r="31693"/>
          <a:stretch>
            <a:fillRect/>
          </a:stretch>
        </p:blipFill>
        <p:spPr/>
      </p:pic>
      <p:sp>
        <p:nvSpPr>
          <p:cNvPr id="6" name="Segnaposto testo 5"/>
          <p:cNvSpPr>
            <a:spLocks noGrp="1"/>
          </p:cNvSpPr>
          <p:nvPr>
            <p:ph type="body" sz="quarter" idx="13"/>
          </p:nvPr>
        </p:nvSpPr>
        <p:spPr>
          <a:xfrm>
            <a:off x="359998" y="2185192"/>
            <a:ext cx="6486000" cy="4447371"/>
          </a:xfrm>
        </p:spPr>
        <p:txBody>
          <a:bodyPr/>
          <a:lstStyle/>
          <a:p>
            <a:r>
              <a:rPr lang="it-IT" altLang="it-IT" sz="1600" dirty="0">
                <a:solidFill>
                  <a:schemeClr val="tx1">
                    <a:lumMod val="65000"/>
                    <a:lumOff val="35000"/>
                  </a:schemeClr>
                </a:solidFill>
              </a:rPr>
              <a:t>Aggiunta delle definizioni di: </a:t>
            </a:r>
          </a:p>
          <a:p>
            <a:pPr marL="285750" indent="-285750">
              <a:buFont typeface="Wingdings" panose="05000000000000000000" pitchFamily="2" charset="2"/>
              <a:buChar char="§"/>
            </a:pPr>
            <a:r>
              <a:rPr lang="it-IT" altLang="it-IT" sz="1600" b="1" dirty="0" smtClean="0">
                <a:solidFill>
                  <a:srgbClr val="F14617"/>
                </a:solidFill>
              </a:rPr>
              <a:t>classificazione</a:t>
            </a:r>
            <a:r>
              <a:rPr lang="it-IT" altLang="it-IT" sz="1600" dirty="0">
                <a:solidFill>
                  <a:schemeClr val="tx1">
                    <a:lumMod val="65000"/>
                    <a:lumOff val="35000"/>
                  </a:schemeClr>
                </a:solidFill>
              </a:rPr>
              <a:t>: rilevanza attribuita ai prodotti, come illustrato, organizzato o comunicato dal professionista, a prescindere dai mezzi tecnologici usati per tale presentazione, organizzazione o comunicazione</a:t>
            </a:r>
            <a:r>
              <a:rPr lang="it-IT" altLang="it-IT" sz="1600" dirty="0" smtClean="0">
                <a:solidFill>
                  <a:schemeClr val="tx1">
                    <a:lumMod val="65000"/>
                    <a:lumOff val="35000"/>
                  </a:schemeClr>
                </a:solidFill>
              </a:rPr>
              <a:t>;</a:t>
            </a:r>
            <a:endParaRPr lang="it-IT" altLang="it-IT" sz="1600" dirty="0">
              <a:solidFill>
                <a:schemeClr val="tx1">
                  <a:lumMod val="65000"/>
                  <a:lumOff val="35000"/>
                </a:schemeClr>
              </a:solidFill>
            </a:endParaRPr>
          </a:p>
          <a:p>
            <a:pPr marL="285750" indent="-285750">
              <a:buFont typeface="Wingdings" panose="05000000000000000000" pitchFamily="2" charset="2"/>
              <a:buChar char="§"/>
            </a:pPr>
            <a:r>
              <a:rPr lang="it-IT" altLang="it-IT" sz="1600" b="1" dirty="0">
                <a:solidFill>
                  <a:srgbClr val="F14617"/>
                </a:solidFill>
              </a:rPr>
              <a:t>mercato online</a:t>
            </a:r>
            <a:r>
              <a:rPr lang="it-IT" altLang="it-IT" sz="1600" dirty="0">
                <a:solidFill>
                  <a:schemeClr val="tx1">
                    <a:lumMod val="65000"/>
                    <a:lumOff val="35000"/>
                  </a:schemeClr>
                </a:solidFill>
              </a:rPr>
              <a:t>: un servizio che utilizza un software, compresi siti web, parte di siti web o un’applicazione, gestito da o per conto del professionista, che permette ai consumatori di concludere contratti a distanza con altri professionisti o consumatori.</a:t>
            </a:r>
          </a:p>
          <a:p>
            <a:endParaRPr lang="it-IT" sz="1600" dirty="0">
              <a:solidFill>
                <a:schemeClr val="tx1">
                  <a:lumMod val="65000"/>
                  <a:lumOff val="35000"/>
                </a:schemeClr>
              </a:solidFill>
            </a:endParaRPr>
          </a:p>
        </p:txBody>
      </p:sp>
    </p:spTree>
    <p:extLst>
      <p:ext uri="{BB962C8B-B14F-4D97-AF65-F5344CB8AC3E}">
        <p14:creationId xmlns:p14="http://schemas.microsoft.com/office/powerpoint/2010/main" val="309949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23</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080000"/>
            <a:ext cx="4085000" cy="1163395"/>
          </a:xfrm>
        </p:spPr>
        <p:txBody>
          <a:bodyPr/>
          <a:lstStyle/>
          <a:p>
            <a:r>
              <a:rPr lang="it-IT" altLang="it-IT" dirty="0"/>
              <a:t>Codice del consumo: ulteriori modifiche (art.21 comma 2)</a:t>
            </a:r>
            <a:endParaRPr lang="it-IT" dirty="0"/>
          </a:p>
        </p:txBody>
      </p:sp>
      <p:sp>
        <p:nvSpPr>
          <p:cNvPr id="6" name="Segnaposto testo 5"/>
          <p:cNvSpPr>
            <a:spLocks noGrp="1"/>
          </p:cNvSpPr>
          <p:nvPr>
            <p:ph type="body" sz="quarter" idx="12"/>
          </p:nvPr>
        </p:nvSpPr>
        <p:spPr>
          <a:xfrm>
            <a:off x="359998" y="2800752"/>
            <a:ext cx="4085000" cy="830997"/>
          </a:xfrm>
        </p:spPr>
        <p:txBody>
          <a:bodyPr/>
          <a:lstStyle/>
          <a:p>
            <a:pPr algn="l"/>
            <a:r>
              <a:rPr lang="it-IT" altLang="it-IT" sz="1800" dirty="0" smtClean="0">
                <a:solidFill>
                  <a:schemeClr val="tx1">
                    <a:lumMod val="65000"/>
                    <a:lumOff val="35000"/>
                  </a:schemeClr>
                </a:solidFill>
              </a:rPr>
              <a:t>Inserimento </a:t>
            </a:r>
            <a:r>
              <a:rPr lang="it-IT" altLang="it-IT" sz="1800" dirty="0">
                <a:solidFill>
                  <a:schemeClr val="tx1">
                    <a:lumMod val="65000"/>
                    <a:lumOff val="35000"/>
                  </a:schemeClr>
                </a:solidFill>
              </a:rPr>
              <a:t>nell’elenco delle pratiche commerciali ingannevoli di :</a:t>
            </a:r>
            <a:endParaRPr lang="it-IT" sz="1800" dirty="0">
              <a:solidFill>
                <a:schemeClr val="tx1">
                  <a:lumMod val="65000"/>
                  <a:lumOff val="35000"/>
                </a:schemeClr>
              </a:solidFill>
            </a:endParaRPr>
          </a:p>
        </p:txBody>
      </p:sp>
      <p:sp>
        <p:nvSpPr>
          <p:cNvPr id="7" name="Segnaposto testo 5"/>
          <p:cNvSpPr txBox="1">
            <a:spLocks/>
          </p:cNvSpPr>
          <p:nvPr/>
        </p:nvSpPr>
        <p:spPr>
          <a:xfrm>
            <a:off x="5308516" y="2227202"/>
            <a:ext cx="5108472" cy="3323987"/>
          </a:xfrm>
          <a:prstGeom prst="rect">
            <a:avLst/>
          </a:prstGeom>
        </p:spPr>
        <p:txBody>
          <a:bodyPr wrap="square" lIns="0" tIns="0" rIns="360000" bIns="0">
            <a:spAutoFit/>
          </a:bodyPr>
          <a:lstStyle>
            <a:lvl1pPr marL="0" indent="0" algn="just" defTabSz="914400" rtl="0" eaLnBrk="1" latinLnBrk="0" hangingPunct="1">
              <a:lnSpc>
                <a:spcPct val="150000"/>
              </a:lnSpc>
              <a:spcBef>
                <a:spcPts val="1000"/>
              </a:spcBef>
              <a:buFont typeface="Arial" panose="020B0604020202020204" pitchFamily="34" charset="0"/>
              <a:buNone/>
              <a:defRPr lang="it-IT" sz="1200" kern="120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0" indent="0" algn="just" defTabSz="914400" rtl="0" eaLnBrk="1" latinLnBrk="0" hangingPunct="1">
              <a:lnSpc>
                <a:spcPct val="150000"/>
              </a:lnSpc>
              <a:spcBef>
                <a:spcPts val="500"/>
              </a:spcBef>
              <a:buFont typeface="Arial" panose="020B0604020202020204" pitchFamily="34" charset="0"/>
              <a:buNone/>
              <a:defRPr lang="it-IT" sz="1000" kern="1200" dirty="0" smtClean="0">
                <a:solidFill>
                  <a:schemeClr val="tx1">
                    <a:lumMod val="50000"/>
                    <a:lumOff val="50000"/>
                  </a:schemeClr>
                </a:solidFill>
                <a:latin typeface="+mn-lt"/>
                <a:ea typeface="Roboto" charset="0"/>
                <a:cs typeface="Roboto" charset="0"/>
              </a:defRPr>
            </a:lvl2pPr>
            <a:lvl3pPr marL="0" indent="0" algn="just" defTabSz="914400" rtl="0" eaLnBrk="1" latinLnBrk="0" hangingPunct="1">
              <a:lnSpc>
                <a:spcPct val="150000"/>
              </a:lnSpc>
              <a:spcBef>
                <a:spcPts val="500"/>
              </a:spcBef>
              <a:buFont typeface="Arial" panose="020B0604020202020204" pitchFamily="34" charset="0"/>
              <a:buNone/>
              <a:defRPr lang="it-IT" sz="1000" kern="1200" dirty="0" smtClean="0">
                <a:solidFill>
                  <a:schemeClr val="tx1">
                    <a:lumMod val="50000"/>
                    <a:lumOff val="50000"/>
                  </a:schemeClr>
                </a:solidFill>
                <a:latin typeface="+mn-lt"/>
                <a:ea typeface="Roboto" charset="0"/>
                <a:cs typeface="Roboto" charset="0"/>
              </a:defRPr>
            </a:lvl3pPr>
            <a:lvl4pPr marL="0" indent="0" algn="just" defTabSz="914400" rtl="0" eaLnBrk="1" latinLnBrk="0" hangingPunct="1">
              <a:lnSpc>
                <a:spcPct val="150000"/>
              </a:lnSpc>
              <a:spcBef>
                <a:spcPts val="500"/>
              </a:spcBef>
              <a:buFont typeface="Arial" panose="020B0604020202020204" pitchFamily="34" charset="0"/>
              <a:buNone/>
              <a:defRPr lang="it-IT" sz="1000" kern="1200" dirty="0" smtClean="0">
                <a:solidFill>
                  <a:schemeClr val="tx1">
                    <a:lumMod val="50000"/>
                    <a:lumOff val="50000"/>
                  </a:schemeClr>
                </a:solidFill>
                <a:latin typeface="+mn-lt"/>
                <a:ea typeface="Roboto" charset="0"/>
                <a:cs typeface="Roboto" charset="0"/>
              </a:defRPr>
            </a:lvl4pPr>
            <a:lvl5pPr marL="0" indent="0" algn="just" defTabSz="914400" rtl="0" eaLnBrk="1" latinLnBrk="0" hangingPunct="1">
              <a:lnSpc>
                <a:spcPct val="150000"/>
              </a:lnSpc>
              <a:spcBef>
                <a:spcPts val="500"/>
              </a:spcBef>
              <a:buFont typeface="Arial" panose="020B0604020202020204" pitchFamily="34" charset="0"/>
              <a:buNone/>
              <a:defRPr lang="it-IT" sz="1000" kern="1200" dirty="0">
                <a:solidFill>
                  <a:schemeClr val="tx1">
                    <a:lumMod val="50000"/>
                    <a:lumOff val="50000"/>
                  </a:schemeClr>
                </a:solidFill>
                <a:latin typeface="+mn-lt"/>
                <a:ea typeface="Roboto" charset="0"/>
                <a:cs typeface="Robo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t-IT" altLang="it-IT" sz="1800" b="1" dirty="0" smtClean="0">
                <a:solidFill>
                  <a:schemeClr val="tx1">
                    <a:lumMod val="65000"/>
                    <a:lumOff val="35000"/>
                  </a:schemeClr>
                </a:solidFill>
              </a:rPr>
              <a:t>b-bis</a:t>
            </a:r>
            <a:r>
              <a:rPr lang="it-IT" altLang="it-IT" sz="1800" b="1" dirty="0">
                <a:solidFill>
                  <a:schemeClr val="tx1">
                    <a:lumMod val="65000"/>
                    <a:lumOff val="35000"/>
                  </a:schemeClr>
                </a:solidFill>
              </a:rPr>
              <a:t>) </a:t>
            </a:r>
            <a:r>
              <a:rPr lang="it-IT" altLang="it-IT" sz="1800" i="1" dirty="0">
                <a:solidFill>
                  <a:schemeClr val="tx1">
                    <a:lumMod val="65000"/>
                    <a:lumOff val="35000"/>
                  </a:schemeClr>
                </a:solidFill>
              </a:rPr>
              <a:t>una qualsivoglia attività di marketing che promuova un bene, in uno Stato membro dell'Unione europea, come identico a un bene commercializzato in altri Stati membri, mentre questo bene ha una composizione o caratteristiche significativamente diverse, salvo laddove ciò sia giustificato da fattori legittimi e oggettivi</a:t>
            </a:r>
            <a:endParaRPr lang="it-IT" sz="1800" dirty="0">
              <a:solidFill>
                <a:schemeClr val="tx1">
                  <a:lumMod val="65000"/>
                  <a:lumOff val="35000"/>
                </a:schemeClr>
              </a:solidFill>
            </a:endParaRPr>
          </a:p>
        </p:txBody>
      </p:sp>
    </p:spTree>
    <p:extLst>
      <p:ext uri="{BB962C8B-B14F-4D97-AF65-F5344CB8AC3E}">
        <p14:creationId xmlns:p14="http://schemas.microsoft.com/office/powerpoint/2010/main" val="214482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24</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080000"/>
            <a:ext cx="4085000" cy="1163395"/>
          </a:xfrm>
        </p:spPr>
        <p:txBody>
          <a:bodyPr/>
          <a:lstStyle/>
          <a:p>
            <a:r>
              <a:rPr lang="it-IT" altLang="it-IT" dirty="0"/>
              <a:t>Codice del consumo: ulteriori modifiche (</a:t>
            </a:r>
            <a:r>
              <a:rPr lang="it-IT" altLang="it-IT" dirty="0" smtClean="0"/>
              <a:t>art.22)</a:t>
            </a:r>
            <a:endParaRPr lang="it-IT" dirty="0"/>
          </a:p>
        </p:txBody>
      </p:sp>
      <p:sp>
        <p:nvSpPr>
          <p:cNvPr id="6" name="Segnaposto testo 5"/>
          <p:cNvSpPr>
            <a:spLocks noGrp="1"/>
          </p:cNvSpPr>
          <p:nvPr>
            <p:ph type="body" sz="quarter" idx="12"/>
          </p:nvPr>
        </p:nvSpPr>
        <p:spPr>
          <a:xfrm>
            <a:off x="359998" y="2800752"/>
            <a:ext cx="4085000" cy="2021066"/>
          </a:xfrm>
        </p:spPr>
        <p:txBody>
          <a:bodyPr/>
          <a:lstStyle/>
          <a:p>
            <a:pPr algn="l"/>
            <a:r>
              <a:rPr lang="it-IT" altLang="it-IT" sz="1800" dirty="0" smtClean="0"/>
              <a:t>La </a:t>
            </a:r>
            <a:r>
              <a:rPr lang="it-IT" altLang="it-IT" sz="1800" dirty="0"/>
              <a:t>disposizione inserisce alcune modifiche, in materia di pratiche commerciali ingannevoli, nell’elenco di informazioni considerate rilevanti nell’ambito di un invito all’acquisto:</a:t>
            </a:r>
          </a:p>
        </p:txBody>
      </p:sp>
      <p:grpSp>
        <p:nvGrpSpPr>
          <p:cNvPr id="8" name="Gruppo 7"/>
          <p:cNvGrpSpPr/>
          <p:nvPr/>
        </p:nvGrpSpPr>
        <p:grpSpPr>
          <a:xfrm>
            <a:off x="4764680" y="955388"/>
            <a:ext cx="6423273" cy="794403"/>
            <a:chOff x="4701583" y="1484432"/>
            <a:chExt cx="6231613" cy="794403"/>
          </a:xfrm>
        </p:grpSpPr>
        <p:sp>
          <p:nvSpPr>
            <p:cNvPr id="9" name="Cross 7">
              <a:extLst>
                <a:ext uri="{FF2B5EF4-FFF2-40B4-BE49-F238E27FC236}">
                  <a16:creationId xmlns="" xmlns:a16="http://schemas.microsoft.com/office/drawing/2014/main" id="{C4B5CBE0-743A-D7AC-422E-1CDA97C0DF2E}"/>
                </a:ext>
              </a:extLst>
            </p:cNvPr>
            <p:cNvSpPr/>
            <p:nvPr/>
          </p:nvSpPr>
          <p:spPr>
            <a:xfrm>
              <a:off x="4701583" y="152925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8">
              <a:extLst>
                <a:ext uri="{FF2B5EF4-FFF2-40B4-BE49-F238E27FC236}">
                  <a16:creationId xmlns="" xmlns:a16="http://schemas.microsoft.com/office/drawing/2014/main" id="{9AD38D8E-256B-E15E-6A63-BB3A3622E63A}"/>
                </a:ext>
              </a:extLst>
            </p:cNvPr>
            <p:cNvSpPr txBox="1"/>
            <p:nvPr/>
          </p:nvSpPr>
          <p:spPr>
            <a:xfrm>
              <a:off x="4980981" y="1484432"/>
              <a:ext cx="5952215" cy="794403"/>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le modalità di pagamento, consegna ed esecuzione qualora esse siano difformi dagli obblighi imposti dalla diligenza professionale;</a:t>
              </a:r>
            </a:p>
          </p:txBody>
        </p:sp>
      </p:grpSp>
      <p:grpSp>
        <p:nvGrpSpPr>
          <p:cNvPr id="14" name="Gruppo 13"/>
          <p:cNvGrpSpPr/>
          <p:nvPr/>
        </p:nvGrpSpPr>
        <p:grpSpPr>
          <a:xfrm>
            <a:off x="4764680" y="1697056"/>
            <a:ext cx="6423273" cy="1009846"/>
            <a:chOff x="4701583" y="1484432"/>
            <a:chExt cx="6231613" cy="1009846"/>
          </a:xfrm>
        </p:grpSpPr>
        <p:sp>
          <p:nvSpPr>
            <p:cNvPr id="15"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8">
              <a:extLst>
                <a:ext uri="{FF2B5EF4-FFF2-40B4-BE49-F238E27FC236}">
                  <a16:creationId xmlns="" xmlns:a16="http://schemas.microsoft.com/office/drawing/2014/main" id="{9AD38D8E-256B-E15E-6A63-BB3A3622E63A}"/>
                </a:ext>
              </a:extLst>
            </p:cNvPr>
            <p:cNvSpPr txBox="1"/>
            <p:nvPr/>
          </p:nvSpPr>
          <p:spPr>
            <a:xfrm>
              <a:off x="4980981" y="1484432"/>
              <a:ext cx="5952215" cy="1009846"/>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per i prodotti offerti su mercati online, se il terzo  che offre i prodotti sia un professionista o meno, sulla base della dichiarazione del terzo stesso al fornitore del mercato </a:t>
              </a:r>
              <a:r>
                <a:rPr lang="it-IT" altLang="it-IT" sz="1400" dirty="0" smtClean="0">
                  <a:solidFill>
                    <a:schemeClr val="tx1">
                      <a:lumMod val="65000"/>
                      <a:lumOff val="35000"/>
                    </a:schemeClr>
                  </a:solidFill>
                  <a:latin typeface="tahoma "/>
                </a:rPr>
                <a:t>online;</a:t>
              </a:r>
              <a:endParaRPr lang="it-IT" altLang="it-IT" sz="1400" dirty="0">
                <a:solidFill>
                  <a:schemeClr val="tx1">
                    <a:lumMod val="65000"/>
                    <a:lumOff val="35000"/>
                  </a:schemeClr>
                </a:solidFill>
                <a:latin typeface="tahoma "/>
              </a:endParaRPr>
            </a:p>
          </p:txBody>
        </p:sp>
      </p:grpSp>
      <p:grpSp>
        <p:nvGrpSpPr>
          <p:cNvPr id="17" name="Gruppo 16"/>
          <p:cNvGrpSpPr/>
          <p:nvPr/>
        </p:nvGrpSpPr>
        <p:grpSpPr>
          <a:xfrm>
            <a:off x="4764680" y="2654167"/>
            <a:ext cx="6423273" cy="2517952"/>
            <a:chOff x="4701583" y="1484432"/>
            <a:chExt cx="6231613" cy="2517952"/>
          </a:xfrm>
        </p:grpSpPr>
        <p:sp>
          <p:nvSpPr>
            <p:cNvPr id="18"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8">
              <a:extLst>
                <a:ext uri="{FF2B5EF4-FFF2-40B4-BE49-F238E27FC236}">
                  <a16:creationId xmlns="" xmlns:a16="http://schemas.microsoft.com/office/drawing/2014/main" id="{9AD38D8E-256B-E15E-6A63-BB3A3622E63A}"/>
                </a:ext>
              </a:extLst>
            </p:cNvPr>
            <p:cNvSpPr txBox="1"/>
            <p:nvPr/>
          </p:nvSpPr>
          <p:spPr>
            <a:xfrm>
              <a:off x="4980981" y="1484432"/>
              <a:ext cx="5952215" cy="2517952"/>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nel caso in cui venga fornita ai consumatori la possibilità di cercare prodotti offerti da professionisti diversi o da consumatori sulla base di una ricerca sotto forma di parola chiave, frase o altri dati, </a:t>
              </a:r>
              <a:r>
                <a:rPr lang="it-IT" altLang="it-IT" sz="1400" b="1" dirty="0">
                  <a:solidFill>
                    <a:schemeClr val="tx1">
                      <a:lumMod val="65000"/>
                      <a:lumOff val="35000"/>
                    </a:schemeClr>
                  </a:solidFill>
                  <a:latin typeface="tahoma "/>
                </a:rPr>
                <a:t>sono considerate rilevanti le informazioni generali</a:t>
              </a:r>
              <a:r>
                <a:rPr lang="it-IT" altLang="it-IT" sz="1400" dirty="0">
                  <a:solidFill>
                    <a:schemeClr val="tx1">
                      <a:lumMod val="65000"/>
                      <a:lumOff val="35000"/>
                    </a:schemeClr>
                  </a:solidFill>
                  <a:latin typeface="tahoma "/>
                </a:rPr>
                <a:t>, presenti in un’apposita sezione dell’interfaccia online che sia direttamente e facilmente accessibile dalla pagina in cui sono presentati i risultati della ricerca, in merito ai parametri principali che determinano la classificazione dei prodotti presentati al consumatore come risultato della sua ricerca. Questa disposizione non si applica ai fornitori di motori di ricerca online;</a:t>
              </a:r>
            </a:p>
          </p:txBody>
        </p:sp>
      </p:grpSp>
      <p:grpSp>
        <p:nvGrpSpPr>
          <p:cNvPr id="20" name="Gruppo 19"/>
          <p:cNvGrpSpPr/>
          <p:nvPr/>
        </p:nvGrpSpPr>
        <p:grpSpPr>
          <a:xfrm>
            <a:off x="4764680" y="5119384"/>
            <a:ext cx="6423273" cy="1440734"/>
            <a:chOff x="4701583" y="1484432"/>
            <a:chExt cx="6231613" cy="1440734"/>
          </a:xfrm>
        </p:grpSpPr>
        <p:sp>
          <p:nvSpPr>
            <p:cNvPr id="21" name="Cross 7">
              <a:extLst>
                <a:ext uri="{FF2B5EF4-FFF2-40B4-BE49-F238E27FC236}">
                  <a16:creationId xmlns="" xmlns:a16="http://schemas.microsoft.com/office/drawing/2014/main" id="{C4B5CBE0-743A-D7AC-422E-1CDA97C0DF2E}"/>
                </a:ext>
              </a:extLst>
            </p:cNvPr>
            <p:cNvSpPr/>
            <p:nvPr/>
          </p:nvSpPr>
          <p:spPr>
            <a:xfrm>
              <a:off x="4701583" y="1520292"/>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8">
              <a:extLst>
                <a:ext uri="{FF2B5EF4-FFF2-40B4-BE49-F238E27FC236}">
                  <a16:creationId xmlns="" xmlns:a16="http://schemas.microsoft.com/office/drawing/2014/main" id="{9AD38D8E-256B-E15E-6A63-BB3A3622E63A}"/>
                </a:ext>
              </a:extLst>
            </p:cNvPr>
            <p:cNvSpPr txBox="1"/>
            <p:nvPr/>
          </p:nvSpPr>
          <p:spPr>
            <a:xfrm>
              <a:off x="4980981" y="1484432"/>
              <a:ext cx="5952215" cy="1440734"/>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laddove un professionista fornisca l’accesso alle recensioni dei consumatori sui prodotti, sono considerate rilevanti le informazioni che indichino se e in che modo il professionista garantisce che le recensioni pubblicate provengano da consumatori che abbiano effettivamente acquistato o utilizzato il prodotto</a:t>
              </a:r>
            </a:p>
          </p:txBody>
        </p:sp>
      </p:grpSp>
    </p:spTree>
    <p:extLst>
      <p:ext uri="{BB962C8B-B14F-4D97-AF65-F5344CB8AC3E}">
        <p14:creationId xmlns:p14="http://schemas.microsoft.com/office/powerpoint/2010/main" val="375230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25</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080000"/>
            <a:ext cx="4085000" cy="1163395"/>
          </a:xfrm>
        </p:spPr>
        <p:txBody>
          <a:bodyPr/>
          <a:lstStyle/>
          <a:p>
            <a:r>
              <a:rPr lang="it-IT" altLang="it-IT" dirty="0"/>
              <a:t>Codice del consumo: ulteriori modifiche (</a:t>
            </a:r>
            <a:r>
              <a:rPr lang="it-IT" altLang="it-IT" dirty="0" smtClean="0"/>
              <a:t>art.23)</a:t>
            </a:r>
            <a:endParaRPr lang="it-IT" dirty="0"/>
          </a:p>
        </p:txBody>
      </p:sp>
      <p:sp>
        <p:nvSpPr>
          <p:cNvPr id="6" name="Segnaposto testo 5"/>
          <p:cNvSpPr>
            <a:spLocks noGrp="1"/>
          </p:cNvSpPr>
          <p:nvPr>
            <p:ph type="body" sz="quarter" idx="12"/>
          </p:nvPr>
        </p:nvSpPr>
        <p:spPr>
          <a:xfrm>
            <a:off x="359998" y="2800752"/>
            <a:ext cx="4085000" cy="830997"/>
          </a:xfrm>
        </p:spPr>
        <p:txBody>
          <a:bodyPr/>
          <a:lstStyle/>
          <a:p>
            <a:pPr algn="l">
              <a:defRPr/>
            </a:pPr>
            <a:r>
              <a:rPr lang="it-IT" altLang="it-IT" sz="1800" dirty="0" smtClean="0"/>
              <a:t>Estensione </a:t>
            </a:r>
            <a:r>
              <a:rPr lang="it-IT" altLang="it-IT" sz="1800" dirty="0"/>
              <a:t>dei casi di pratiche commerciali ingannevoli:</a:t>
            </a:r>
          </a:p>
        </p:txBody>
      </p:sp>
      <p:grpSp>
        <p:nvGrpSpPr>
          <p:cNvPr id="8" name="Gruppo 7"/>
          <p:cNvGrpSpPr/>
          <p:nvPr/>
        </p:nvGrpSpPr>
        <p:grpSpPr>
          <a:xfrm>
            <a:off x="4764680" y="955388"/>
            <a:ext cx="6423273" cy="1440734"/>
            <a:chOff x="4701583" y="1484432"/>
            <a:chExt cx="6231613" cy="1440734"/>
          </a:xfrm>
        </p:grpSpPr>
        <p:sp>
          <p:nvSpPr>
            <p:cNvPr id="9" name="Cross 7">
              <a:extLst>
                <a:ext uri="{FF2B5EF4-FFF2-40B4-BE49-F238E27FC236}">
                  <a16:creationId xmlns="" xmlns:a16="http://schemas.microsoft.com/office/drawing/2014/main" id="{C4B5CBE0-743A-D7AC-422E-1CDA97C0DF2E}"/>
                </a:ext>
              </a:extLst>
            </p:cNvPr>
            <p:cNvSpPr/>
            <p:nvPr/>
          </p:nvSpPr>
          <p:spPr>
            <a:xfrm>
              <a:off x="4701583" y="152925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8">
              <a:extLst>
                <a:ext uri="{FF2B5EF4-FFF2-40B4-BE49-F238E27FC236}">
                  <a16:creationId xmlns="" xmlns:a16="http://schemas.microsoft.com/office/drawing/2014/main" id="{9AD38D8E-256B-E15E-6A63-BB3A3622E63A}"/>
                </a:ext>
              </a:extLst>
            </p:cNvPr>
            <p:cNvSpPr txBox="1"/>
            <p:nvPr/>
          </p:nvSpPr>
          <p:spPr>
            <a:xfrm>
              <a:off x="4980981" y="1484432"/>
              <a:ext cx="5952215" cy="1440734"/>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rPr>
                <a:t>fornire risultati di ricerca in risposta a una ricerca online del consumatore senza che sia chiaramente indicato ogni eventuale annuncio pubblicitario a pagamento o pagamento specifico per ottenere una classificazione migliore dei prodotti all’interno di tali risultati</a:t>
              </a:r>
              <a:r>
                <a:rPr lang="it-IT" altLang="it-IT" sz="1400" dirty="0" smtClean="0">
                  <a:solidFill>
                    <a:schemeClr val="tx1">
                      <a:lumMod val="65000"/>
                      <a:lumOff val="35000"/>
                    </a:schemeClr>
                  </a:solidFill>
                  <a:latin typeface="tahoma "/>
                </a:rPr>
                <a:t>;</a:t>
              </a:r>
              <a:endParaRPr lang="it-IT" altLang="it-IT" sz="1400" dirty="0">
                <a:solidFill>
                  <a:schemeClr val="tx1">
                    <a:lumMod val="65000"/>
                    <a:lumOff val="35000"/>
                  </a:schemeClr>
                </a:solidFill>
                <a:latin typeface="tahoma "/>
              </a:endParaRPr>
            </a:p>
          </p:txBody>
        </p:sp>
      </p:grpSp>
      <p:grpSp>
        <p:nvGrpSpPr>
          <p:cNvPr id="14" name="Gruppo 13"/>
          <p:cNvGrpSpPr/>
          <p:nvPr/>
        </p:nvGrpSpPr>
        <p:grpSpPr>
          <a:xfrm>
            <a:off x="4764680" y="2415201"/>
            <a:ext cx="6423273" cy="1440734"/>
            <a:chOff x="4701583" y="1484432"/>
            <a:chExt cx="6231613" cy="1440734"/>
          </a:xfrm>
        </p:grpSpPr>
        <p:sp>
          <p:nvSpPr>
            <p:cNvPr id="15"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8">
              <a:extLst>
                <a:ext uri="{FF2B5EF4-FFF2-40B4-BE49-F238E27FC236}">
                  <a16:creationId xmlns="" xmlns:a16="http://schemas.microsoft.com/office/drawing/2014/main" id="{9AD38D8E-256B-E15E-6A63-BB3A3622E63A}"/>
                </a:ext>
              </a:extLst>
            </p:cNvPr>
            <p:cNvSpPr txBox="1"/>
            <p:nvPr/>
          </p:nvSpPr>
          <p:spPr>
            <a:xfrm>
              <a:off x="4980981" y="1484432"/>
              <a:ext cx="5952215" cy="1440734"/>
            </a:xfrm>
            <a:prstGeom prst="rect">
              <a:avLst/>
            </a:prstGeom>
            <a:noFill/>
          </p:spPr>
          <p:txBody>
            <a:bodyPr wrap="square" lIns="360000" tIns="0" rIns="360000" bIns="360000">
              <a:spAutoFit/>
            </a:bodyPr>
            <a:lstStyle/>
            <a:p>
              <a:pPr>
                <a:defRPr/>
              </a:pPr>
              <a:r>
                <a:rPr lang="it-IT" altLang="it-IT" sz="1400" dirty="0">
                  <a:solidFill>
                    <a:schemeClr val="tx1">
                      <a:lumMod val="65000"/>
                      <a:lumOff val="35000"/>
                    </a:schemeClr>
                  </a:solidFill>
                </a:rPr>
                <a:t>rivendere ai consumatori biglietti per eventi, se il professionista ha acquistato tali biglietti utilizzando strumenti automatizzati per eludere qualsiasi limite imposto riguardo al numero di biglietti che una persona può acquistare o qualsiasi altra norma applicabile all’acquisto di biglietti;</a:t>
              </a:r>
            </a:p>
          </p:txBody>
        </p:sp>
      </p:grpSp>
      <p:grpSp>
        <p:nvGrpSpPr>
          <p:cNvPr id="17" name="Gruppo 16"/>
          <p:cNvGrpSpPr/>
          <p:nvPr/>
        </p:nvGrpSpPr>
        <p:grpSpPr>
          <a:xfrm>
            <a:off x="4764680" y="3875014"/>
            <a:ext cx="6423273" cy="1225290"/>
            <a:chOff x="4701583" y="1484432"/>
            <a:chExt cx="6231613" cy="1225290"/>
          </a:xfrm>
        </p:grpSpPr>
        <p:sp>
          <p:nvSpPr>
            <p:cNvPr id="18"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8">
              <a:extLst>
                <a:ext uri="{FF2B5EF4-FFF2-40B4-BE49-F238E27FC236}">
                  <a16:creationId xmlns="" xmlns:a16="http://schemas.microsoft.com/office/drawing/2014/main" id="{9AD38D8E-256B-E15E-6A63-BB3A3622E63A}"/>
                </a:ext>
              </a:extLst>
            </p:cNvPr>
            <p:cNvSpPr txBox="1"/>
            <p:nvPr/>
          </p:nvSpPr>
          <p:spPr>
            <a:xfrm>
              <a:off x="4980981" y="1484432"/>
              <a:ext cx="5952215" cy="1225290"/>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rPr>
                <a:t>indicare che le recensioni di un prodotto sono inviate da consumatori che hanno effettivamente utilizzato o acquistato il prodotto senza adottare misure ragionevoli e proporzionate per verificare che le recensioni provengano da tali consumatori;</a:t>
              </a:r>
            </a:p>
          </p:txBody>
        </p:sp>
      </p:grpSp>
      <p:grpSp>
        <p:nvGrpSpPr>
          <p:cNvPr id="20" name="Gruppo 19"/>
          <p:cNvGrpSpPr/>
          <p:nvPr/>
        </p:nvGrpSpPr>
        <p:grpSpPr>
          <a:xfrm>
            <a:off x="4764680" y="5119384"/>
            <a:ext cx="6423273" cy="1225290"/>
            <a:chOff x="4701583" y="1484432"/>
            <a:chExt cx="6231613" cy="1225290"/>
          </a:xfrm>
        </p:grpSpPr>
        <p:sp>
          <p:nvSpPr>
            <p:cNvPr id="21" name="Cross 7">
              <a:extLst>
                <a:ext uri="{FF2B5EF4-FFF2-40B4-BE49-F238E27FC236}">
                  <a16:creationId xmlns="" xmlns:a16="http://schemas.microsoft.com/office/drawing/2014/main" id="{C4B5CBE0-743A-D7AC-422E-1CDA97C0DF2E}"/>
                </a:ext>
              </a:extLst>
            </p:cNvPr>
            <p:cNvSpPr/>
            <p:nvPr/>
          </p:nvSpPr>
          <p:spPr>
            <a:xfrm>
              <a:off x="4701583" y="1520292"/>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8">
              <a:extLst>
                <a:ext uri="{FF2B5EF4-FFF2-40B4-BE49-F238E27FC236}">
                  <a16:creationId xmlns="" xmlns:a16="http://schemas.microsoft.com/office/drawing/2014/main" id="{9AD38D8E-256B-E15E-6A63-BB3A3622E63A}"/>
                </a:ext>
              </a:extLst>
            </p:cNvPr>
            <p:cNvSpPr txBox="1"/>
            <p:nvPr/>
          </p:nvSpPr>
          <p:spPr>
            <a:xfrm>
              <a:off x="4980981" y="1484432"/>
              <a:ext cx="5952215" cy="1225290"/>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rPr>
                <a:t>inviare, o incaricare un’altra persona giuridica o fisica di inviare, recensioni di consumatori false o falsi apprezzamenti o di fornire false informazioni in merito a recensioni di consumatori o ad apprezzamenti sui media sociali, al fine di promuovere prodotti.</a:t>
              </a:r>
            </a:p>
          </p:txBody>
        </p:sp>
      </p:grpSp>
    </p:spTree>
    <p:extLst>
      <p:ext uri="{BB962C8B-B14F-4D97-AF65-F5344CB8AC3E}">
        <p14:creationId xmlns:p14="http://schemas.microsoft.com/office/powerpoint/2010/main" val="12414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 xmlns:a16="http://schemas.microsoft.com/office/drawing/2014/main" id="{C2AE5F7A-E4B9-A721-F549-3A51DE8BB12A}"/>
              </a:ext>
            </a:extLst>
          </p:cNvPr>
          <p:cNvSpPr>
            <a:spLocks noGrp="1"/>
          </p:cNvSpPr>
          <p:nvPr>
            <p:ph type="ftr" sz="quarter" idx="10"/>
          </p:nvPr>
        </p:nvSpPr>
        <p:spPr/>
        <p:txBody>
          <a:bodyPr/>
          <a:lstStyle/>
          <a:p>
            <a:r>
              <a:rPr lang="it-IT" dirty="0"/>
              <a:t>Principali novità in materia di tutela del consumatore</a:t>
            </a:r>
          </a:p>
        </p:txBody>
      </p:sp>
      <p:sp>
        <p:nvSpPr>
          <p:cNvPr id="3" name="Segnaposto numero diapositiva 2">
            <a:extLst>
              <a:ext uri="{FF2B5EF4-FFF2-40B4-BE49-F238E27FC236}">
                <a16:creationId xmlns="" xmlns:a16="http://schemas.microsoft.com/office/drawing/2014/main" id="{48566ED8-03E2-48F0-E5CD-01977A89D520}"/>
              </a:ext>
            </a:extLst>
          </p:cNvPr>
          <p:cNvSpPr>
            <a:spLocks noGrp="1"/>
          </p:cNvSpPr>
          <p:nvPr>
            <p:ph type="sldNum" sz="quarter" idx="11"/>
          </p:nvPr>
        </p:nvSpPr>
        <p:spPr/>
        <p:txBody>
          <a:bodyPr/>
          <a:lstStyle/>
          <a:p>
            <a:pPr algn="ctr"/>
            <a:fld id="{E9B139A4-A2BD-40B4-B72F-DEDE218F18B5}" type="slidenum">
              <a:rPr lang="it-IT" smtClean="0"/>
              <a:pPr algn="ctr"/>
              <a:t>26</a:t>
            </a:fld>
            <a:endParaRPr lang="it-IT" dirty="0"/>
          </a:p>
        </p:txBody>
      </p:sp>
      <p:sp>
        <p:nvSpPr>
          <p:cNvPr id="4" name="Titolo 3">
            <a:extLst>
              <a:ext uri="{FF2B5EF4-FFF2-40B4-BE49-F238E27FC236}">
                <a16:creationId xmlns="" xmlns:a16="http://schemas.microsoft.com/office/drawing/2014/main" id="{2611EDD7-CF70-9632-8196-3BE82752D4D7}"/>
              </a:ext>
            </a:extLst>
          </p:cNvPr>
          <p:cNvSpPr>
            <a:spLocks noGrp="1"/>
          </p:cNvSpPr>
          <p:nvPr>
            <p:ph type="title"/>
          </p:nvPr>
        </p:nvSpPr>
        <p:spPr>
          <a:xfrm>
            <a:off x="360000" y="825032"/>
            <a:ext cx="6486000" cy="775597"/>
          </a:xfrm>
        </p:spPr>
        <p:txBody>
          <a:bodyPr/>
          <a:lstStyle/>
          <a:p>
            <a:r>
              <a:rPr lang="it-IT" altLang="it-IT" dirty="0"/>
              <a:t>Codice del consumo: </a:t>
            </a:r>
            <a:r>
              <a:rPr lang="it-IT" altLang="it-IT" dirty="0" smtClean="0"/>
              <a:t/>
            </a:r>
            <a:br>
              <a:rPr lang="it-IT" altLang="it-IT" dirty="0" smtClean="0"/>
            </a:br>
            <a:r>
              <a:rPr lang="it-IT" altLang="it-IT" dirty="0" smtClean="0"/>
              <a:t>ulteriori </a:t>
            </a:r>
            <a:r>
              <a:rPr lang="it-IT" altLang="it-IT" dirty="0"/>
              <a:t>modifiche (art.27)</a:t>
            </a:r>
            <a:endParaRPr lang="it-IT" dirty="0"/>
          </a:p>
        </p:txBody>
      </p:sp>
      <p:sp>
        <p:nvSpPr>
          <p:cNvPr id="8" name="Cross 7">
            <a:extLst>
              <a:ext uri="{FF2B5EF4-FFF2-40B4-BE49-F238E27FC236}">
                <a16:creationId xmlns="" xmlns:a16="http://schemas.microsoft.com/office/drawing/2014/main" id="{2FE2AABE-AB23-FBC3-F43B-4AE54F2C857B}"/>
              </a:ext>
            </a:extLst>
          </p:cNvPr>
          <p:cNvSpPr/>
          <p:nvPr/>
        </p:nvSpPr>
        <p:spPr>
          <a:xfrm>
            <a:off x="359998" y="2102283"/>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 xmlns:a16="http://schemas.microsoft.com/office/drawing/2014/main" id="{17D75F7D-DA28-60F9-DB58-68126020A095}"/>
              </a:ext>
            </a:extLst>
          </p:cNvPr>
          <p:cNvSpPr txBox="1"/>
          <p:nvPr/>
        </p:nvSpPr>
        <p:spPr>
          <a:xfrm>
            <a:off x="639398" y="2142346"/>
            <a:ext cx="5998794" cy="1286845"/>
          </a:xfrm>
          <a:prstGeom prst="rect">
            <a:avLst/>
          </a:prstGeom>
          <a:noFill/>
        </p:spPr>
        <p:txBody>
          <a:bodyPr wrap="square" lIns="360000" tIns="0" rIns="360000" bIns="360000">
            <a:spAutoFit/>
          </a:bodyPr>
          <a:lstStyle/>
          <a:p>
            <a:r>
              <a:rPr lang="it-IT" altLang="it-IT" sz="1200" dirty="0">
                <a:solidFill>
                  <a:schemeClr val="tx1">
                    <a:lumMod val="65000"/>
                    <a:lumOff val="35000"/>
                  </a:schemeClr>
                </a:solidFill>
                <a:latin typeface="tahoma "/>
              </a:rPr>
              <a:t>l’elevazione da 5 a 10 milioni di euro del massimo edittale della sanzione irrogata dall’Autorità garante della concorrenza e del mercato (AGCM) in caso di pratica commerciale scorretta. Per i prodotti suscettibili di porre in pericolo la salute e la sicurezza dei consumatori, laddove è prevista l’omissione di alcune informazioni, la sanzione non può essere inferiore a 50.000 euro;</a:t>
            </a:r>
          </a:p>
        </p:txBody>
      </p:sp>
      <p:sp>
        <p:nvSpPr>
          <p:cNvPr id="10" name="Cross 7">
            <a:extLst>
              <a:ext uri="{FF2B5EF4-FFF2-40B4-BE49-F238E27FC236}">
                <a16:creationId xmlns="" xmlns:a16="http://schemas.microsoft.com/office/drawing/2014/main" id="{42BB6972-B2E6-0387-D855-62CBFF0F0EB5}"/>
              </a:ext>
            </a:extLst>
          </p:cNvPr>
          <p:cNvSpPr/>
          <p:nvPr/>
        </p:nvSpPr>
        <p:spPr>
          <a:xfrm>
            <a:off x="359998" y="3189854"/>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11" name="TextBox 8">
            <a:extLst>
              <a:ext uri="{FF2B5EF4-FFF2-40B4-BE49-F238E27FC236}">
                <a16:creationId xmlns="" xmlns:a16="http://schemas.microsoft.com/office/drawing/2014/main" id="{174DBE65-717D-E231-3EDB-5748B8125338}"/>
              </a:ext>
            </a:extLst>
          </p:cNvPr>
          <p:cNvSpPr txBox="1"/>
          <p:nvPr/>
        </p:nvSpPr>
        <p:spPr>
          <a:xfrm>
            <a:off x="639398" y="3229917"/>
            <a:ext cx="5998794" cy="1286845"/>
          </a:xfrm>
          <a:prstGeom prst="rect">
            <a:avLst/>
          </a:prstGeom>
          <a:noFill/>
        </p:spPr>
        <p:txBody>
          <a:bodyPr wrap="square" lIns="360000" tIns="0" rIns="360000" bIns="360000">
            <a:spAutoFit/>
          </a:bodyPr>
          <a:lstStyle/>
          <a:p>
            <a:pPr>
              <a:defRPr/>
            </a:pPr>
            <a:r>
              <a:rPr lang="it-IT" altLang="it-IT" sz="1200" dirty="0">
                <a:solidFill>
                  <a:schemeClr val="tx1">
                    <a:lumMod val="65000"/>
                    <a:lumOff val="35000"/>
                  </a:schemeClr>
                </a:solidFill>
                <a:latin typeface="tahoma "/>
              </a:rPr>
              <a:t>che la sanzione massima irrogabile sarà pari al 4% del fatturato realizzato in Italia o negli Stati membri coinvolti per violazioni transfrontaliere o diffuse a livello </a:t>
            </a:r>
            <a:r>
              <a:rPr lang="it-IT" altLang="it-IT" sz="1200" dirty="0" err="1">
                <a:solidFill>
                  <a:schemeClr val="tx1">
                    <a:lumMod val="65000"/>
                    <a:lumOff val="35000"/>
                  </a:schemeClr>
                </a:solidFill>
                <a:latin typeface="tahoma "/>
              </a:rPr>
              <a:t>unionale</a:t>
            </a:r>
            <a:r>
              <a:rPr lang="it-IT" altLang="it-IT" sz="1200" dirty="0">
                <a:solidFill>
                  <a:schemeClr val="tx1">
                    <a:lumMod val="65000"/>
                    <a:lumOff val="35000"/>
                  </a:schemeClr>
                </a:solidFill>
                <a:latin typeface="tahoma "/>
              </a:rPr>
              <a:t>. Qualora le informazioni sul fatturato annuo non siano disponibili, l’importo massimo della sanzione irrogata dall’Autorità è pari a 2.000.000 di euro</a:t>
            </a:r>
            <a:endParaRPr lang="en-US" sz="1200" dirty="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5" name="CasellaDiTesto 4"/>
          <p:cNvSpPr txBox="1"/>
          <p:nvPr/>
        </p:nvSpPr>
        <p:spPr>
          <a:xfrm>
            <a:off x="325319" y="1679335"/>
            <a:ext cx="3446584" cy="338554"/>
          </a:xfrm>
          <a:prstGeom prst="rect">
            <a:avLst/>
          </a:prstGeom>
          <a:noFill/>
        </p:spPr>
        <p:txBody>
          <a:bodyPr wrap="square" rtlCol="0">
            <a:spAutoFit/>
          </a:bodyPr>
          <a:lstStyle/>
          <a:p>
            <a:r>
              <a:rPr lang="it-IT" sz="1600" dirty="0" smtClean="0">
                <a:solidFill>
                  <a:schemeClr val="tx1">
                    <a:lumMod val="65000"/>
                    <a:lumOff val="35000"/>
                  </a:schemeClr>
                </a:solidFill>
                <a:latin typeface="tahoma "/>
              </a:rPr>
              <a:t>Si dispone:</a:t>
            </a:r>
            <a:endParaRPr lang="it-IT" sz="1600" dirty="0">
              <a:solidFill>
                <a:schemeClr val="tx1">
                  <a:lumMod val="65000"/>
                  <a:lumOff val="35000"/>
                </a:schemeClr>
              </a:solidFill>
              <a:latin typeface="tahoma "/>
            </a:endParaRPr>
          </a:p>
        </p:txBody>
      </p:sp>
      <p:pic>
        <p:nvPicPr>
          <p:cNvPr id="12" name="Segnaposto immagine 11"/>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8263" r="28263"/>
          <a:stretch>
            <a:fillRect/>
          </a:stretch>
        </p:blipFill>
        <p:spPr/>
      </p:pic>
      <p:sp>
        <p:nvSpPr>
          <p:cNvPr id="13" name="Cross 7">
            <a:extLst>
              <a:ext uri="{FF2B5EF4-FFF2-40B4-BE49-F238E27FC236}">
                <a16:creationId xmlns="" xmlns:a16="http://schemas.microsoft.com/office/drawing/2014/main" id="{2FE2AABE-AB23-FBC3-F43B-4AE54F2C857B}"/>
              </a:ext>
            </a:extLst>
          </p:cNvPr>
          <p:cNvSpPr/>
          <p:nvPr/>
        </p:nvSpPr>
        <p:spPr>
          <a:xfrm>
            <a:off x="359998" y="4277425"/>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14" name="TextBox 8">
            <a:extLst>
              <a:ext uri="{FF2B5EF4-FFF2-40B4-BE49-F238E27FC236}">
                <a16:creationId xmlns="" xmlns:a16="http://schemas.microsoft.com/office/drawing/2014/main" id="{17D75F7D-DA28-60F9-DB58-68126020A095}"/>
              </a:ext>
            </a:extLst>
          </p:cNvPr>
          <p:cNvSpPr txBox="1"/>
          <p:nvPr/>
        </p:nvSpPr>
        <p:spPr>
          <a:xfrm>
            <a:off x="639398" y="4317488"/>
            <a:ext cx="5998794" cy="1286845"/>
          </a:xfrm>
          <a:prstGeom prst="rect">
            <a:avLst/>
          </a:prstGeom>
          <a:noFill/>
        </p:spPr>
        <p:txBody>
          <a:bodyPr wrap="square" lIns="360000" tIns="0" rIns="360000" bIns="360000">
            <a:spAutoFit/>
          </a:bodyPr>
          <a:lstStyle/>
          <a:p>
            <a:r>
              <a:rPr lang="it-IT" altLang="it-IT" sz="1200" dirty="0">
                <a:solidFill>
                  <a:schemeClr val="tx1">
                    <a:lumMod val="65000"/>
                    <a:lumOff val="35000"/>
                  </a:schemeClr>
                </a:solidFill>
                <a:latin typeface="tahoma "/>
              </a:rPr>
              <a:t>l’aumento a 10 milioni di euro della sanzione dall’AGCM per l’inottemperanza ai provvedimenti di urgenza e a quelli inibitori o di rimozione degli effetti e degli impegni assunti. Nei casi di reiterata inottemperanza l’Autorità può disporre la sospensione dell’attività d’impresa per un periodo non superiore a trenta giorni;</a:t>
            </a:r>
          </a:p>
        </p:txBody>
      </p:sp>
      <p:sp>
        <p:nvSpPr>
          <p:cNvPr id="15" name="Cross 7">
            <a:extLst>
              <a:ext uri="{FF2B5EF4-FFF2-40B4-BE49-F238E27FC236}">
                <a16:creationId xmlns="" xmlns:a16="http://schemas.microsoft.com/office/drawing/2014/main" id="{2FE2AABE-AB23-FBC3-F43B-4AE54F2C857B}"/>
              </a:ext>
            </a:extLst>
          </p:cNvPr>
          <p:cNvSpPr/>
          <p:nvPr/>
        </p:nvSpPr>
        <p:spPr>
          <a:xfrm>
            <a:off x="325319" y="5364996"/>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16" name="TextBox 8">
            <a:extLst>
              <a:ext uri="{FF2B5EF4-FFF2-40B4-BE49-F238E27FC236}">
                <a16:creationId xmlns="" xmlns:a16="http://schemas.microsoft.com/office/drawing/2014/main" id="{17D75F7D-DA28-60F9-DB58-68126020A095}"/>
              </a:ext>
            </a:extLst>
          </p:cNvPr>
          <p:cNvSpPr txBox="1"/>
          <p:nvPr/>
        </p:nvSpPr>
        <p:spPr>
          <a:xfrm>
            <a:off x="604719" y="5405058"/>
            <a:ext cx="5998794" cy="1317623"/>
          </a:xfrm>
          <a:prstGeom prst="rect">
            <a:avLst/>
          </a:prstGeom>
          <a:noFill/>
        </p:spPr>
        <p:txBody>
          <a:bodyPr wrap="square" lIns="360000" tIns="0" rIns="360000" bIns="360000">
            <a:spAutoFit/>
          </a:bodyPr>
          <a:lstStyle/>
          <a:p>
            <a:r>
              <a:rPr lang="it-IT" altLang="it-IT" sz="1200" dirty="0">
                <a:solidFill>
                  <a:schemeClr val="tx1">
                    <a:lumMod val="65000"/>
                    <a:lumOff val="35000"/>
                  </a:schemeClr>
                </a:solidFill>
                <a:latin typeface="tahoma "/>
              </a:rPr>
              <a:t>che i consumatori lesi da pratiche commerciali sleali possono </a:t>
            </a:r>
            <a:r>
              <a:rPr lang="it-IT" altLang="it-IT" sz="1200" u="sng" dirty="0">
                <a:solidFill>
                  <a:schemeClr val="tx1">
                    <a:lumMod val="65000"/>
                    <a:lumOff val="35000"/>
                  </a:schemeClr>
                </a:solidFill>
                <a:latin typeface="tahoma "/>
              </a:rPr>
              <a:t>adire il giudice ordinario</a:t>
            </a:r>
            <a:r>
              <a:rPr lang="it-IT" altLang="it-IT" sz="1200" dirty="0">
                <a:solidFill>
                  <a:schemeClr val="tx1">
                    <a:lumMod val="65000"/>
                    <a:lumOff val="35000"/>
                  </a:schemeClr>
                </a:solidFill>
                <a:latin typeface="tahoma "/>
              </a:rPr>
              <a:t> al fine di ottenere il risarcimento del danno subito e, ove applicabile, la riduzione del prezzo o la risoluzione del contratto, tenuto conto, se del caso, della gravità e della natura della pratica commerciale sleale, del danno subito o di altre circostanze pertinenti</a:t>
            </a:r>
            <a:r>
              <a:rPr lang="it-IT" altLang="it-IT" sz="1400" dirty="0">
                <a:solidFill>
                  <a:schemeClr val="tx1">
                    <a:lumMod val="65000"/>
                    <a:lumOff val="35000"/>
                  </a:schemeClr>
                </a:solidFill>
                <a:latin typeface="tahoma "/>
              </a:rPr>
              <a:t>.</a:t>
            </a:r>
          </a:p>
        </p:txBody>
      </p:sp>
    </p:spTree>
    <p:extLst>
      <p:ext uri="{BB962C8B-B14F-4D97-AF65-F5344CB8AC3E}">
        <p14:creationId xmlns:p14="http://schemas.microsoft.com/office/powerpoint/2010/main" val="271109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27</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080000"/>
            <a:ext cx="4085000" cy="1163395"/>
          </a:xfrm>
        </p:spPr>
        <p:txBody>
          <a:bodyPr/>
          <a:lstStyle/>
          <a:p>
            <a:r>
              <a:rPr lang="it-IT" altLang="it-IT" dirty="0"/>
              <a:t>Codice del consumo: ulteriori modifiche (</a:t>
            </a:r>
            <a:r>
              <a:rPr lang="it-IT" altLang="it-IT" dirty="0" smtClean="0"/>
              <a:t>art.45)</a:t>
            </a:r>
            <a:endParaRPr lang="it-IT" dirty="0"/>
          </a:p>
        </p:txBody>
      </p:sp>
      <p:sp>
        <p:nvSpPr>
          <p:cNvPr id="6" name="Segnaposto testo 5"/>
          <p:cNvSpPr>
            <a:spLocks noGrp="1"/>
          </p:cNvSpPr>
          <p:nvPr>
            <p:ph type="body" sz="quarter" idx="12"/>
          </p:nvPr>
        </p:nvSpPr>
        <p:spPr>
          <a:xfrm>
            <a:off x="359998" y="2800752"/>
            <a:ext cx="4085000" cy="359073"/>
          </a:xfrm>
        </p:spPr>
        <p:txBody>
          <a:bodyPr/>
          <a:lstStyle/>
          <a:p>
            <a:pPr algn="l">
              <a:defRPr/>
            </a:pPr>
            <a:r>
              <a:rPr lang="it-IT" altLang="it-IT" sz="1800" dirty="0" smtClean="0"/>
              <a:t>La disposizione interviene:</a:t>
            </a:r>
            <a:endParaRPr lang="it-IT" altLang="it-IT" sz="1800" dirty="0"/>
          </a:p>
        </p:txBody>
      </p:sp>
      <p:grpSp>
        <p:nvGrpSpPr>
          <p:cNvPr id="8" name="Gruppo 7"/>
          <p:cNvGrpSpPr/>
          <p:nvPr/>
        </p:nvGrpSpPr>
        <p:grpSpPr>
          <a:xfrm>
            <a:off x="4764680" y="2031188"/>
            <a:ext cx="6423273" cy="2164521"/>
            <a:chOff x="4701583" y="1484432"/>
            <a:chExt cx="6231613" cy="2164521"/>
          </a:xfrm>
        </p:grpSpPr>
        <p:sp>
          <p:nvSpPr>
            <p:cNvPr id="9" name="Cross 7">
              <a:extLst>
                <a:ext uri="{FF2B5EF4-FFF2-40B4-BE49-F238E27FC236}">
                  <a16:creationId xmlns="" xmlns:a16="http://schemas.microsoft.com/office/drawing/2014/main" id="{C4B5CBE0-743A-D7AC-422E-1CDA97C0DF2E}"/>
                </a:ext>
              </a:extLst>
            </p:cNvPr>
            <p:cNvSpPr/>
            <p:nvPr/>
          </p:nvSpPr>
          <p:spPr>
            <a:xfrm>
              <a:off x="4701583" y="152925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8">
              <a:extLst>
                <a:ext uri="{FF2B5EF4-FFF2-40B4-BE49-F238E27FC236}">
                  <a16:creationId xmlns="" xmlns:a16="http://schemas.microsoft.com/office/drawing/2014/main" id="{9AD38D8E-256B-E15E-6A63-BB3A3622E63A}"/>
                </a:ext>
              </a:extLst>
            </p:cNvPr>
            <p:cNvSpPr txBox="1"/>
            <p:nvPr/>
          </p:nvSpPr>
          <p:spPr>
            <a:xfrm>
              <a:off x="4980981" y="1484432"/>
              <a:ext cx="5952215" cy="2164521"/>
            </a:xfrm>
            <a:prstGeom prst="rect">
              <a:avLst/>
            </a:prstGeom>
            <a:noFill/>
          </p:spPr>
          <p:txBody>
            <a:bodyPr wrap="square" lIns="360000" tIns="0" rIns="360000" bIns="360000">
              <a:spAutoFit/>
            </a:bodyPr>
            <a:lstStyle/>
            <a:p>
              <a:pPr>
                <a:lnSpc>
                  <a:spcPct val="150000"/>
                </a:lnSpc>
              </a:pPr>
              <a:r>
                <a:rPr lang="it-IT" altLang="it-IT" sz="1600" dirty="0">
                  <a:solidFill>
                    <a:schemeClr val="tx1">
                      <a:lumMod val="65000"/>
                      <a:lumOff val="35000"/>
                    </a:schemeClr>
                  </a:solidFill>
                  <a:latin typeface="tahoma "/>
                </a:rPr>
                <a:t>estendendo la definizione di “beni” a qualsiasi bene mobile materiale che incorpora, o è interconnesso con, un contenuto digitale o un servizio digitale in modo tale che la mancanza di detto contenuto digitale o servizio digitale impedirebbe lo svolgimento delle funzioni proprie del bene</a:t>
              </a:r>
              <a:r>
                <a:rPr lang="it-IT" altLang="it-IT" sz="1600" dirty="0" smtClean="0">
                  <a:solidFill>
                    <a:schemeClr val="tx1">
                      <a:lumMod val="65000"/>
                      <a:lumOff val="35000"/>
                    </a:schemeClr>
                  </a:solidFill>
                  <a:latin typeface="tahoma "/>
                </a:rPr>
                <a:t>;</a:t>
              </a:r>
              <a:endParaRPr lang="it-IT" altLang="it-IT" sz="1600" dirty="0">
                <a:solidFill>
                  <a:schemeClr val="tx1">
                    <a:lumMod val="65000"/>
                    <a:lumOff val="35000"/>
                  </a:schemeClr>
                </a:solidFill>
                <a:latin typeface="tahoma "/>
              </a:endParaRPr>
            </a:p>
          </p:txBody>
        </p:sp>
      </p:grpSp>
      <p:grpSp>
        <p:nvGrpSpPr>
          <p:cNvPr id="14" name="Gruppo 13"/>
          <p:cNvGrpSpPr/>
          <p:nvPr/>
        </p:nvGrpSpPr>
        <p:grpSpPr>
          <a:xfrm>
            <a:off x="4764680" y="4405431"/>
            <a:ext cx="6423273" cy="1056526"/>
            <a:chOff x="4701583" y="1484432"/>
            <a:chExt cx="6231613" cy="1056526"/>
          </a:xfrm>
        </p:grpSpPr>
        <p:sp>
          <p:nvSpPr>
            <p:cNvPr id="15"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8">
              <a:extLst>
                <a:ext uri="{FF2B5EF4-FFF2-40B4-BE49-F238E27FC236}">
                  <a16:creationId xmlns="" xmlns:a16="http://schemas.microsoft.com/office/drawing/2014/main" id="{9AD38D8E-256B-E15E-6A63-BB3A3622E63A}"/>
                </a:ext>
              </a:extLst>
            </p:cNvPr>
            <p:cNvSpPr txBox="1"/>
            <p:nvPr/>
          </p:nvSpPr>
          <p:spPr>
            <a:xfrm>
              <a:off x="4980981" y="1484432"/>
              <a:ext cx="5952215" cy="1056526"/>
            </a:xfrm>
            <a:prstGeom prst="rect">
              <a:avLst/>
            </a:prstGeom>
            <a:noFill/>
          </p:spPr>
          <p:txBody>
            <a:bodyPr wrap="square" lIns="360000" tIns="0" rIns="360000" bIns="360000">
              <a:spAutoFit/>
            </a:bodyPr>
            <a:lstStyle/>
            <a:p>
              <a:pPr>
                <a:lnSpc>
                  <a:spcPct val="150000"/>
                </a:lnSpc>
                <a:defRPr/>
              </a:pPr>
              <a:r>
                <a:rPr lang="it-IT" altLang="it-IT" sz="1600" dirty="0">
                  <a:latin typeface="tahoma "/>
                </a:rPr>
                <a:t>inserendo la fornitura di servizi digitali nella definizione di “contratto di servizi”</a:t>
              </a:r>
              <a:endParaRPr lang="it-IT" altLang="it-IT" sz="1600" dirty="0">
                <a:solidFill>
                  <a:schemeClr val="tx1">
                    <a:lumMod val="65000"/>
                    <a:lumOff val="35000"/>
                  </a:schemeClr>
                </a:solidFill>
                <a:latin typeface="tahoma "/>
              </a:endParaRPr>
            </a:p>
          </p:txBody>
        </p:sp>
      </p:grpSp>
    </p:spTree>
    <p:extLst>
      <p:ext uri="{BB962C8B-B14F-4D97-AF65-F5344CB8AC3E}">
        <p14:creationId xmlns:p14="http://schemas.microsoft.com/office/powerpoint/2010/main" val="415560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28</a:t>
            </a:fld>
            <a:endParaRPr lang="it-IT" dirty="0"/>
          </a:p>
        </p:txBody>
      </p:sp>
      <p:sp>
        <p:nvSpPr>
          <p:cNvPr id="4" name="Titolo 3"/>
          <p:cNvSpPr>
            <a:spLocks noGrp="1"/>
          </p:cNvSpPr>
          <p:nvPr>
            <p:ph type="title"/>
          </p:nvPr>
        </p:nvSpPr>
        <p:spPr>
          <a:xfrm>
            <a:off x="360000" y="1080000"/>
            <a:ext cx="6486000" cy="775597"/>
          </a:xfrm>
        </p:spPr>
        <p:txBody>
          <a:bodyPr/>
          <a:lstStyle/>
          <a:p>
            <a:r>
              <a:rPr lang="it-IT" altLang="it-IT" dirty="0"/>
              <a:t>Codice del consumo: ulteriori modifiche (art.46)</a:t>
            </a:r>
            <a:endParaRPr lang="it-IT" dirty="0"/>
          </a:p>
        </p:txBody>
      </p:sp>
      <p:pic>
        <p:nvPicPr>
          <p:cNvPr id="7" name="Segnaposto immagine 6"/>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31693" r="31693"/>
          <a:stretch>
            <a:fillRect/>
          </a:stretch>
        </p:blipFill>
        <p:spPr/>
      </p:pic>
      <p:sp>
        <p:nvSpPr>
          <p:cNvPr id="6" name="Segnaposto testo 5"/>
          <p:cNvSpPr>
            <a:spLocks noGrp="1"/>
          </p:cNvSpPr>
          <p:nvPr>
            <p:ph type="body" sz="quarter" idx="13"/>
          </p:nvPr>
        </p:nvSpPr>
        <p:spPr>
          <a:xfrm>
            <a:off x="359998" y="2185192"/>
            <a:ext cx="6486000" cy="4283224"/>
          </a:xfrm>
        </p:spPr>
        <p:txBody>
          <a:bodyPr/>
          <a:lstStyle/>
          <a:p>
            <a:r>
              <a:rPr lang="it-IT" altLang="it-IT" sz="1500" dirty="0">
                <a:solidFill>
                  <a:schemeClr val="tx1">
                    <a:lumMod val="65000"/>
                    <a:lumOff val="35000"/>
                  </a:schemeClr>
                </a:solidFill>
              </a:rPr>
              <a:t>Le disposizioni delle sezioni da I a IV del capo I (</a:t>
            </a:r>
            <a:r>
              <a:rPr lang="it-IT" altLang="it-IT" sz="1500" i="1" dirty="0">
                <a:solidFill>
                  <a:schemeClr val="tx1">
                    <a:lumMod val="65000"/>
                    <a:lumOff val="35000"/>
                  </a:schemeClr>
                </a:solidFill>
              </a:rPr>
              <a:t>Dei diritti dei consumatori nei contratti</a:t>
            </a:r>
            <a:r>
              <a:rPr lang="it-IT" altLang="it-IT" sz="1500" dirty="0">
                <a:solidFill>
                  <a:schemeClr val="tx1">
                    <a:lumMod val="65000"/>
                    <a:lumOff val="35000"/>
                  </a:schemeClr>
                </a:solidFill>
              </a:rPr>
              <a:t>) si applicano</a:t>
            </a:r>
            <a:r>
              <a:rPr lang="it-IT" altLang="it-IT" sz="1500" dirty="0" smtClean="0">
                <a:solidFill>
                  <a:schemeClr val="tx1">
                    <a:lumMod val="65000"/>
                    <a:lumOff val="35000"/>
                  </a:schemeClr>
                </a:solidFill>
              </a:rPr>
              <a:t>:</a:t>
            </a:r>
            <a:endParaRPr lang="it-IT" altLang="it-IT" sz="1500" dirty="0">
              <a:solidFill>
                <a:schemeClr val="tx1">
                  <a:lumMod val="65000"/>
                  <a:lumOff val="35000"/>
                </a:schemeClr>
              </a:solidFill>
            </a:endParaRPr>
          </a:p>
          <a:p>
            <a:pPr marL="285750" indent="-285750">
              <a:buFont typeface="Arial" panose="020B0604020202020204" pitchFamily="34" charset="0"/>
              <a:buChar char="•"/>
            </a:pPr>
            <a:r>
              <a:rPr lang="it-IT" altLang="it-IT" sz="1500" dirty="0">
                <a:solidFill>
                  <a:schemeClr val="tx1">
                    <a:lumMod val="65000"/>
                    <a:lumOff val="35000"/>
                  </a:schemeClr>
                </a:solidFill>
              </a:rPr>
              <a:t>anche se il professionista fornisce o si impegna a fornire </a:t>
            </a:r>
            <a:r>
              <a:rPr lang="it-IT" altLang="it-IT" sz="1500" b="1" dirty="0">
                <a:solidFill>
                  <a:schemeClr val="tx1">
                    <a:lumMod val="65000"/>
                    <a:lumOff val="35000"/>
                  </a:schemeClr>
                </a:solidFill>
              </a:rPr>
              <a:t>un contenuto digitale mediante un supporto non materiale o un servizio digitale </a:t>
            </a:r>
            <a:r>
              <a:rPr lang="it-IT" altLang="it-IT" sz="1500" dirty="0">
                <a:solidFill>
                  <a:schemeClr val="tx1">
                    <a:lumMod val="65000"/>
                    <a:lumOff val="35000"/>
                  </a:schemeClr>
                </a:solidFill>
              </a:rPr>
              <a:t>al consumatore e il consumatore fornisce o si impegna a fornire dati personali al professionista, tranne i casi in cui i dati personali forniti dal consumatore siano trattati dal professionista esclusivamente ai fini della fornitura del contenuto digitale su supporto non materiale o del servizio digitale a norma delle predette disposizioni o per consentire l’assolvimento degli obblighi di legge cui il professionista è soggetto, e questi non tratti tali dati per nessun altro </a:t>
            </a:r>
            <a:r>
              <a:rPr lang="it-IT" altLang="it-IT" sz="1500" dirty="0" smtClean="0">
                <a:solidFill>
                  <a:schemeClr val="tx1">
                    <a:lumMod val="65000"/>
                    <a:lumOff val="35000"/>
                  </a:schemeClr>
                </a:solidFill>
              </a:rPr>
              <a:t>scopo</a:t>
            </a:r>
            <a:endParaRPr lang="it-IT" sz="1500" dirty="0">
              <a:solidFill>
                <a:schemeClr val="tx1">
                  <a:lumMod val="65000"/>
                  <a:lumOff val="35000"/>
                </a:schemeClr>
              </a:solidFill>
            </a:endParaRPr>
          </a:p>
        </p:txBody>
      </p:sp>
    </p:spTree>
    <p:extLst>
      <p:ext uri="{BB962C8B-B14F-4D97-AF65-F5344CB8AC3E}">
        <p14:creationId xmlns:p14="http://schemas.microsoft.com/office/powerpoint/2010/main" val="315938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9999" y="1080000"/>
            <a:ext cx="9100524" cy="775597"/>
          </a:xfrm>
        </p:spPr>
        <p:txBody>
          <a:bodyPr/>
          <a:lstStyle/>
          <a:p>
            <a:r>
              <a:rPr lang="it-IT" altLang="it-IT" dirty="0"/>
              <a:t>Codice del consumo: ulteriori modifiche (art.48)</a:t>
            </a:r>
            <a:endParaRPr lang="it-IT" dirty="0"/>
          </a:p>
        </p:txBody>
      </p:sp>
      <p:sp>
        <p:nvSpPr>
          <p:cNvPr id="3" name="Segnaposto testo 2"/>
          <p:cNvSpPr>
            <a:spLocks noGrp="1"/>
          </p:cNvSpPr>
          <p:nvPr>
            <p:ph type="body" sz="quarter" idx="12"/>
          </p:nvPr>
        </p:nvSpPr>
        <p:spPr>
          <a:xfrm>
            <a:off x="359999" y="1865905"/>
            <a:ext cx="10181978" cy="4447371"/>
          </a:xfrm>
        </p:spPr>
        <p:txBody>
          <a:bodyPr/>
          <a:lstStyle/>
          <a:p>
            <a:r>
              <a:rPr lang="it-IT" altLang="it-IT" sz="1600" dirty="0"/>
              <a:t>Le informazioni che il professionista fornisce al consumatore prima che questo sia vincolato da un contratto diverso da un contratto a distanza o negoziato fuori dei locali commerciali o da una corrispondente offerta sono</a:t>
            </a:r>
            <a:r>
              <a:rPr lang="it-IT" altLang="it-IT" sz="1600" dirty="0" smtClean="0"/>
              <a:t>:</a:t>
            </a:r>
            <a:endParaRPr lang="it-IT" altLang="it-IT" sz="1600" dirty="0"/>
          </a:p>
          <a:p>
            <a:pPr marL="285750" indent="-285750">
              <a:buFont typeface="Wingdings" panose="05000000000000000000" pitchFamily="2" charset="2"/>
              <a:buChar char="§"/>
            </a:pPr>
            <a:r>
              <a:rPr lang="it-IT" altLang="it-IT" sz="1600" dirty="0"/>
              <a:t>oltre a un richiamo dell’esistenza della garanzia legale di conformità, anche nel caso di contenuto digitale e servizi digitali, informazioni sull’esistenza e le condizioni del servizio postvendita e delle garanzie convenzionali, se </a:t>
            </a:r>
            <a:r>
              <a:rPr lang="it-IT" altLang="it-IT" sz="1600" dirty="0" smtClean="0"/>
              <a:t>applicabili;</a:t>
            </a:r>
          </a:p>
          <a:p>
            <a:pPr marL="285750" indent="-285750">
              <a:buFont typeface="Wingdings" panose="05000000000000000000" pitchFamily="2" charset="2"/>
              <a:buChar char="§"/>
            </a:pPr>
            <a:r>
              <a:rPr lang="it-IT" altLang="it-IT" sz="1600" dirty="0" smtClean="0"/>
              <a:t>se </a:t>
            </a:r>
            <a:r>
              <a:rPr lang="it-IT" altLang="it-IT" sz="1600" dirty="0"/>
              <a:t>applicabile, informazioni sulla funzionalità dei beni con elementi digitali, del contenuto digitale e dei servizi digitali, comprese le misure applicabili di protezione tecnica</a:t>
            </a:r>
            <a:r>
              <a:rPr lang="it-IT" altLang="it-IT" sz="1600" dirty="0" smtClean="0"/>
              <a:t>;</a:t>
            </a:r>
            <a:endParaRPr lang="it-IT" altLang="it-IT" sz="1600" dirty="0"/>
          </a:p>
          <a:p>
            <a:pPr marL="285750" indent="-285750">
              <a:buFont typeface="Wingdings" panose="05000000000000000000" pitchFamily="2" charset="2"/>
              <a:buChar char="§"/>
            </a:pPr>
            <a:r>
              <a:rPr lang="it-IT" altLang="it-IT" sz="1600" dirty="0"/>
              <a:t>l’indicazione di qualsiasi compatibilità e interoperabilità pertinente dei beni con elementi digitali, del contenuto digitale e dei servizi digitali, di cui il professionista sia a conoscenza o di cui ci si può ragionevolmente attendere che sia venuto a </a:t>
            </a:r>
            <a:r>
              <a:rPr lang="it-IT" altLang="it-IT" sz="1600" dirty="0" smtClean="0"/>
              <a:t>conoscenza</a:t>
            </a:r>
            <a:endParaRPr lang="it-IT" sz="1600" dirty="0"/>
          </a:p>
        </p:txBody>
      </p:sp>
      <p:sp>
        <p:nvSpPr>
          <p:cNvPr id="4" name="Segnaposto piè di pagina 3"/>
          <p:cNvSpPr>
            <a:spLocks noGrp="1"/>
          </p:cNvSpPr>
          <p:nvPr>
            <p:ph type="ftr" sz="quarter" idx="13"/>
          </p:nvPr>
        </p:nvSpPr>
        <p:spPr/>
        <p:txBody>
          <a:bodyPr/>
          <a:lstStyle/>
          <a:p>
            <a:r>
              <a:rPr lang="it-IT" dirty="0"/>
              <a:t>Principali novità in materia di tutela del consumatore</a:t>
            </a:r>
          </a:p>
        </p:txBody>
      </p:sp>
      <p:sp>
        <p:nvSpPr>
          <p:cNvPr id="5" name="Segnaposto numero diapositiva 4"/>
          <p:cNvSpPr>
            <a:spLocks noGrp="1"/>
          </p:cNvSpPr>
          <p:nvPr>
            <p:ph type="sldNum" sz="quarter" idx="14"/>
          </p:nvPr>
        </p:nvSpPr>
        <p:spPr/>
        <p:txBody>
          <a:bodyPr/>
          <a:lstStyle/>
          <a:p>
            <a:pPr algn="ctr"/>
            <a:fld id="{E9B139A4-A2BD-40B4-B72F-DEDE218F18B5}" type="slidenum">
              <a:rPr lang="it-IT" smtClean="0"/>
              <a:pPr algn="ctr"/>
              <a:t>29</a:t>
            </a:fld>
            <a:endParaRPr lang="it-IT" dirty="0"/>
          </a:p>
        </p:txBody>
      </p:sp>
    </p:spTree>
    <p:extLst>
      <p:ext uri="{BB962C8B-B14F-4D97-AF65-F5344CB8AC3E}">
        <p14:creationId xmlns:p14="http://schemas.microsoft.com/office/powerpoint/2010/main" val="288625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3</a:t>
            </a:fld>
            <a:endParaRPr lang="it-IT" dirty="0"/>
          </a:p>
        </p:txBody>
      </p:sp>
      <p:sp>
        <p:nvSpPr>
          <p:cNvPr id="4" name="Titolo 3"/>
          <p:cNvSpPr>
            <a:spLocks noGrp="1"/>
          </p:cNvSpPr>
          <p:nvPr>
            <p:ph type="title"/>
          </p:nvPr>
        </p:nvSpPr>
        <p:spPr>
          <a:xfrm>
            <a:off x="360000" y="1080000"/>
            <a:ext cx="6486000" cy="387798"/>
          </a:xfrm>
        </p:spPr>
        <p:txBody>
          <a:bodyPr/>
          <a:lstStyle/>
          <a:p>
            <a:r>
              <a:rPr lang="it-IT" dirty="0" smtClean="0">
                <a:solidFill>
                  <a:srgbClr val="F14617"/>
                </a:solidFill>
              </a:rPr>
              <a:t>ATTENZIONE</a:t>
            </a:r>
            <a:endParaRPr lang="it-IT" dirty="0">
              <a:solidFill>
                <a:srgbClr val="F14617"/>
              </a:solidFill>
            </a:endParaRPr>
          </a:p>
        </p:txBody>
      </p:sp>
      <p:pic>
        <p:nvPicPr>
          <p:cNvPr id="7" name="Segnaposto immagine 6"/>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32074" r="32074"/>
          <a:stretch>
            <a:fillRect/>
          </a:stretch>
        </p:blipFill>
        <p:spPr>
          <a:xfrm>
            <a:off x="6840000" y="0"/>
            <a:ext cx="4464000" cy="6858000"/>
          </a:xfrm>
        </p:spPr>
      </p:pic>
      <p:sp>
        <p:nvSpPr>
          <p:cNvPr id="6" name="Segnaposto testo 5"/>
          <p:cNvSpPr>
            <a:spLocks noGrp="1"/>
          </p:cNvSpPr>
          <p:nvPr>
            <p:ph type="body" sz="quarter" idx="13"/>
          </p:nvPr>
        </p:nvSpPr>
        <p:spPr>
          <a:xfrm>
            <a:off x="359998" y="2185192"/>
            <a:ext cx="6486000" cy="3477875"/>
          </a:xfrm>
        </p:spPr>
        <p:txBody>
          <a:bodyPr/>
          <a:lstStyle/>
          <a:p>
            <a:pPr algn="l"/>
            <a:r>
              <a:rPr lang="it-IT" altLang="it-IT" sz="1800" dirty="0">
                <a:solidFill>
                  <a:schemeClr val="tx1">
                    <a:lumMod val="65000"/>
                    <a:lumOff val="35000"/>
                  </a:schemeClr>
                </a:solidFill>
              </a:rPr>
              <a:t>Ai sensi dell’art.2 del decreto in oggetto, </a:t>
            </a:r>
            <a:r>
              <a:rPr lang="it-IT" altLang="it-IT" sz="1800" b="1" dirty="0">
                <a:solidFill>
                  <a:schemeClr val="tx1">
                    <a:lumMod val="65000"/>
                    <a:lumOff val="35000"/>
                  </a:schemeClr>
                </a:solidFill>
              </a:rPr>
              <a:t>l’art.17 </a:t>
            </a:r>
            <a:r>
              <a:rPr lang="it-IT" altLang="it-IT" sz="1800" b="1" i="1" dirty="0">
                <a:solidFill>
                  <a:schemeClr val="tx1">
                    <a:lumMod val="65000"/>
                    <a:lumOff val="35000"/>
                  </a:schemeClr>
                </a:solidFill>
              </a:rPr>
              <a:t>bis</a:t>
            </a:r>
            <a:r>
              <a:rPr lang="it-IT" altLang="it-IT" sz="1800" b="1" dirty="0">
                <a:solidFill>
                  <a:schemeClr val="tx1">
                    <a:lumMod val="65000"/>
                    <a:lumOff val="35000"/>
                  </a:schemeClr>
                </a:solidFill>
              </a:rPr>
              <a:t> </a:t>
            </a:r>
            <a:r>
              <a:rPr lang="it-IT" altLang="it-IT" sz="1800" b="1" dirty="0" smtClean="0">
                <a:solidFill>
                  <a:schemeClr val="tx1">
                    <a:lumMod val="65000"/>
                    <a:lumOff val="35000"/>
                  </a:schemeClr>
                </a:solidFill>
              </a:rPr>
              <a:t/>
            </a:r>
            <a:br>
              <a:rPr lang="it-IT" altLang="it-IT" sz="1800" b="1" dirty="0" smtClean="0">
                <a:solidFill>
                  <a:schemeClr val="tx1">
                    <a:lumMod val="65000"/>
                    <a:lumOff val="35000"/>
                  </a:schemeClr>
                </a:solidFill>
              </a:rPr>
            </a:br>
            <a:r>
              <a:rPr lang="it-IT" altLang="it-IT" sz="1800" dirty="0" smtClean="0">
                <a:solidFill>
                  <a:schemeClr val="tx1">
                    <a:lumMod val="65000"/>
                    <a:lumOff val="35000"/>
                  </a:schemeClr>
                </a:solidFill>
              </a:rPr>
              <a:t>si </a:t>
            </a:r>
            <a:r>
              <a:rPr lang="it-IT" altLang="it-IT" sz="1800" dirty="0">
                <a:solidFill>
                  <a:schemeClr val="tx1">
                    <a:lumMod val="65000"/>
                    <a:lumOff val="35000"/>
                  </a:schemeClr>
                </a:solidFill>
              </a:rPr>
              <a:t>applica alle campagne promozionali a decorrere dal </a:t>
            </a:r>
            <a:r>
              <a:rPr lang="it-IT" altLang="it-IT" sz="1800" u="sng" dirty="0">
                <a:solidFill>
                  <a:schemeClr val="tx1">
                    <a:lumMod val="65000"/>
                    <a:lumOff val="35000"/>
                  </a:schemeClr>
                </a:solidFill>
              </a:rPr>
              <a:t>novantesimo giorno successivo alla data della sua entrata in vigore (2 aprile 2023) e, pertanto, dal:</a:t>
            </a:r>
            <a:r>
              <a:rPr lang="it-IT" altLang="it-IT" sz="1800" dirty="0">
                <a:solidFill>
                  <a:schemeClr val="tx1">
                    <a:lumMod val="65000"/>
                    <a:lumOff val="35000"/>
                  </a:schemeClr>
                </a:solidFill>
              </a:rPr>
              <a:t>    </a:t>
            </a:r>
          </a:p>
          <a:p>
            <a:pPr algn="l"/>
            <a:r>
              <a:rPr lang="it-IT" altLang="it-IT" sz="1800" dirty="0">
                <a:solidFill>
                  <a:schemeClr val="tx1">
                    <a:lumMod val="65000"/>
                    <a:lumOff val="35000"/>
                  </a:schemeClr>
                </a:solidFill>
              </a:rPr>
              <a:t>    </a:t>
            </a:r>
          </a:p>
          <a:p>
            <a:pPr algn="ctr"/>
            <a:r>
              <a:rPr lang="it-IT" altLang="it-IT" sz="3200" dirty="0">
                <a:solidFill>
                  <a:srgbClr val="F14617"/>
                </a:solidFill>
              </a:rPr>
              <a:t> </a:t>
            </a:r>
            <a:r>
              <a:rPr lang="it-IT" altLang="it-IT" sz="3200" b="1" dirty="0">
                <a:solidFill>
                  <a:srgbClr val="F14617"/>
                </a:solidFill>
              </a:rPr>
              <a:t>1 luglio 2023</a:t>
            </a:r>
          </a:p>
          <a:p>
            <a:endParaRPr lang="it-IT" dirty="0"/>
          </a:p>
        </p:txBody>
      </p:sp>
    </p:spTree>
    <p:extLst>
      <p:ext uri="{BB962C8B-B14F-4D97-AF65-F5344CB8AC3E}">
        <p14:creationId xmlns:p14="http://schemas.microsoft.com/office/powerpoint/2010/main" val="3771845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30</a:t>
            </a:fld>
            <a:endParaRPr lang="it-IT" dirty="0"/>
          </a:p>
        </p:txBody>
      </p:sp>
      <p:sp>
        <p:nvSpPr>
          <p:cNvPr id="4" name="Titolo 3"/>
          <p:cNvSpPr>
            <a:spLocks noGrp="1"/>
          </p:cNvSpPr>
          <p:nvPr>
            <p:ph type="title"/>
          </p:nvPr>
        </p:nvSpPr>
        <p:spPr>
          <a:xfrm>
            <a:off x="360000" y="1080000"/>
            <a:ext cx="10932000" cy="387798"/>
          </a:xfrm>
        </p:spPr>
        <p:txBody>
          <a:bodyPr/>
          <a:lstStyle/>
          <a:p>
            <a:r>
              <a:rPr lang="it-IT" altLang="it-IT" dirty="0"/>
              <a:t>Codice del consumo: ulteriori modifiche (art.49)</a:t>
            </a:r>
            <a:endParaRPr lang="it-IT" dirty="0"/>
          </a:p>
        </p:txBody>
      </p:sp>
      <p:sp>
        <p:nvSpPr>
          <p:cNvPr id="5" name="Segnaposto testo 4"/>
          <p:cNvSpPr>
            <a:spLocks noGrp="1"/>
          </p:cNvSpPr>
          <p:nvPr>
            <p:ph type="body" sz="quarter" idx="12"/>
          </p:nvPr>
        </p:nvSpPr>
        <p:spPr>
          <a:xfrm>
            <a:off x="359998" y="1736800"/>
            <a:ext cx="10932000" cy="4796185"/>
          </a:xfrm>
        </p:spPr>
        <p:txBody>
          <a:bodyPr/>
          <a:lstStyle/>
          <a:p>
            <a:r>
              <a:rPr lang="it-IT" altLang="it-IT" sz="1500" dirty="0">
                <a:solidFill>
                  <a:schemeClr val="tx1">
                    <a:lumMod val="65000"/>
                    <a:lumOff val="35000"/>
                  </a:schemeClr>
                </a:solidFill>
              </a:rPr>
              <a:t>Le informazioni che il professionista deve fornire al consumatore prima che questo sia vincolato da un contratto a distanza o negoziato fuori dei locali commerciali o da una corrispondente offerta sono</a:t>
            </a:r>
            <a:r>
              <a:rPr lang="it-IT" altLang="it-IT" sz="1500" dirty="0" smtClean="0">
                <a:solidFill>
                  <a:schemeClr val="tx1">
                    <a:lumMod val="65000"/>
                    <a:lumOff val="35000"/>
                  </a:schemeClr>
                </a:solidFill>
              </a:rPr>
              <a:t>:</a:t>
            </a:r>
            <a:endParaRPr lang="it-IT" altLang="it-IT" sz="1500" dirty="0">
              <a:solidFill>
                <a:schemeClr val="tx1">
                  <a:lumMod val="65000"/>
                  <a:lumOff val="35000"/>
                </a:schemeClr>
              </a:solidFill>
            </a:endParaRPr>
          </a:p>
          <a:p>
            <a:pPr marL="360363"/>
            <a:r>
              <a:rPr lang="it-IT" altLang="it-IT" sz="1500" dirty="0">
                <a:solidFill>
                  <a:schemeClr val="tx1">
                    <a:lumMod val="65000"/>
                    <a:lumOff val="35000"/>
                  </a:schemeClr>
                </a:solidFill>
              </a:rPr>
              <a:t>l’indirizzo geografico dove il professionista è stabilito, il suo numero di telefono e il suo indirizzo elettronico</a:t>
            </a:r>
            <a:r>
              <a:rPr lang="it-IT" altLang="it-IT" sz="1500" dirty="0" smtClean="0">
                <a:solidFill>
                  <a:schemeClr val="tx1">
                    <a:lumMod val="65000"/>
                    <a:lumOff val="35000"/>
                  </a:schemeClr>
                </a:solidFill>
              </a:rPr>
              <a:t>;</a:t>
            </a:r>
            <a:endParaRPr lang="it-IT" altLang="it-IT" sz="1500" dirty="0">
              <a:solidFill>
                <a:schemeClr val="tx1">
                  <a:lumMod val="65000"/>
                  <a:lumOff val="35000"/>
                </a:schemeClr>
              </a:solidFill>
            </a:endParaRPr>
          </a:p>
          <a:p>
            <a:pPr marL="360363"/>
            <a:r>
              <a:rPr lang="it-IT" altLang="it-IT" sz="1500" dirty="0">
                <a:solidFill>
                  <a:schemeClr val="tx1">
                    <a:lumMod val="65000"/>
                    <a:lumOff val="35000"/>
                  </a:schemeClr>
                </a:solidFill>
              </a:rPr>
              <a:t>l’informazione che il prezzo è stato personalizzato sulla base di un processo decisionale automatizzato, ferme le garanzie di cui all’articolo 22 del regolamento (UE) 2016/679 del Parlamento europeo e del Consiglio, del 27 aprile 2016</a:t>
            </a:r>
            <a:r>
              <a:rPr lang="it-IT" altLang="it-IT" sz="1500" dirty="0" smtClean="0">
                <a:solidFill>
                  <a:schemeClr val="tx1">
                    <a:lumMod val="65000"/>
                    <a:lumOff val="35000"/>
                  </a:schemeClr>
                </a:solidFill>
              </a:rPr>
              <a:t>;</a:t>
            </a:r>
          </a:p>
          <a:p>
            <a:pPr marL="360363"/>
            <a:r>
              <a:rPr lang="it-IT" altLang="it-IT" sz="1500" dirty="0">
                <a:solidFill>
                  <a:schemeClr val="tx1">
                    <a:lumMod val="65000"/>
                    <a:lumOff val="35000"/>
                  </a:schemeClr>
                </a:solidFill>
              </a:rPr>
              <a:t>di prevedere un promemoria dell’esistenza della garanzia legale di conformità anche per il contenuto digitale e i servizi digitali</a:t>
            </a:r>
            <a:r>
              <a:rPr lang="it-IT" altLang="it-IT" sz="1500" dirty="0" smtClean="0">
                <a:solidFill>
                  <a:schemeClr val="tx1">
                    <a:lumMod val="65000"/>
                    <a:lumOff val="35000"/>
                  </a:schemeClr>
                </a:solidFill>
              </a:rPr>
              <a:t>;</a:t>
            </a:r>
            <a:endParaRPr lang="it-IT" altLang="it-IT" sz="1500" dirty="0">
              <a:solidFill>
                <a:schemeClr val="tx1">
                  <a:lumMod val="65000"/>
                  <a:lumOff val="35000"/>
                </a:schemeClr>
              </a:solidFill>
            </a:endParaRPr>
          </a:p>
          <a:p>
            <a:pPr marL="360363"/>
            <a:r>
              <a:rPr lang="it-IT" altLang="it-IT" sz="1500" dirty="0">
                <a:solidFill>
                  <a:schemeClr val="tx1">
                    <a:lumMod val="65000"/>
                    <a:lumOff val="35000"/>
                  </a:schemeClr>
                </a:solidFill>
              </a:rPr>
              <a:t>l’informazione sulla funzionalità anche dei beni con elementi digitali e dei servizi digitali, comprese le misure applicabili di protezione tecnica</a:t>
            </a:r>
            <a:r>
              <a:rPr lang="it-IT" altLang="it-IT" sz="1500" dirty="0" smtClean="0">
                <a:solidFill>
                  <a:schemeClr val="tx1">
                    <a:lumMod val="65000"/>
                    <a:lumOff val="35000"/>
                  </a:schemeClr>
                </a:solidFill>
              </a:rPr>
              <a:t>;</a:t>
            </a:r>
            <a:endParaRPr lang="it-IT" altLang="it-IT" sz="1500" dirty="0">
              <a:solidFill>
                <a:schemeClr val="tx1">
                  <a:lumMod val="65000"/>
                  <a:lumOff val="35000"/>
                </a:schemeClr>
              </a:solidFill>
            </a:endParaRPr>
          </a:p>
          <a:p>
            <a:pPr marL="360363"/>
            <a:r>
              <a:rPr lang="it-IT" altLang="it-IT" sz="1500" dirty="0">
                <a:solidFill>
                  <a:schemeClr val="tx1">
                    <a:lumMod val="65000"/>
                    <a:lumOff val="35000"/>
                  </a:schemeClr>
                </a:solidFill>
              </a:rPr>
              <a:t>di indicare qualsiasi compatibilità e interoperabilità pertinente anche dei beni con elementi digitali e dei servizi digitali, di cui il professionista sia a conoscenza o di cui ci si può ragionevolmente attendere che sia venuto a conoscenza, se applicabile</a:t>
            </a:r>
            <a:r>
              <a:rPr lang="it-IT" altLang="it-IT" sz="1500" dirty="0" smtClean="0">
                <a:solidFill>
                  <a:schemeClr val="tx1">
                    <a:lumMod val="65000"/>
                    <a:lumOff val="35000"/>
                  </a:schemeClr>
                </a:solidFill>
              </a:rPr>
              <a:t>.</a:t>
            </a:r>
            <a:endParaRPr lang="it-IT" sz="1500" dirty="0">
              <a:solidFill>
                <a:schemeClr val="tx1">
                  <a:lumMod val="65000"/>
                  <a:lumOff val="35000"/>
                </a:schemeClr>
              </a:solidFill>
            </a:endParaRPr>
          </a:p>
        </p:txBody>
      </p:sp>
      <p:sp>
        <p:nvSpPr>
          <p:cNvPr id="6" name="Cross 7">
            <a:extLst>
              <a:ext uri="{FF2B5EF4-FFF2-40B4-BE49-F238E27FC236}">
                <a16:creationId xmlns="" xmlns:a16="http://schemas.microsoft.com/office/drawing/2014/main" id="{C4B5CBE0-743A-D7AC-422E-1CDA97C0DF2E}"/>
              </a:ext>
            </a:extLst>
          </p:cNvPr>
          <p:cNvSpPr/>
          <p:nvPr/>
        </p:nvSpPr>
        <p:spPr>
          <a:xfrm>
            <a:off x="295075" y="2609205"/>
            <a:ext cx="287993"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Cross 7">
            <a:extLst>
              <a:ext uri="{FF2B5EF4-FFF2-40B4-BE49-F238E27FC236}">
                <a16:creationId xmlns="" xmlns:a16="http://schemas.microsoft.com/office/drawing/2014/main" id="{C4B5CBE0-743A-D7AC-422E-1CDA97C0DF2E}"/>
              </a:ext>
            </a:extLst>
          </p:cNvPr>
          <p:cNvSpPr/>
          <p:nvPr/>
        </p:nvSpPr>
        <p:spPr>
          <a:xfrm>
            <a:off x="295075" y="3092783"/>
            <a:ext cx="287993"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Cross 7">
            <a:extLst>
              <a:ext uri="{FF2B5EF4-FFF2-40B4-BE49-F238E27FC236}">
                <a16:creationId xmlns="" xmlns:a16="http://schemas.microsoft.com/office/drawing/2014/main" id="{C4B5CBE0-743A-D7AC-422E-1CDA97C0DF2E}"/>
              </a:ext>
            </a:extLst>
          </p:cNvPr>
          <p:cNvSpPr/>
          <p:nvPr/>
        </p:nvSpPr>
        <p:spPr>
          <a:xfrm>
            <a:off x="295075" y="3928052"/>
            <a:ext cx="287993"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Cross 7">
            <a:extLst>
              <a:ext uri="{FF2B5EF4-FFF2-40B4-BE49-F238E27FC236}">
                <a16:creationId xmlns="" xmlns:a16="http://schemas.microsoft.com/office/drawing/2014/main" id="{C4B5CBE0-743A-D7AC-422E-1CDA97C0DF2E}"/>
              </a:ext>
            </a:extLst>
          </p:cNvPr>
          <p:cNvSpPr/>
          <p:nvPr/>
        </p:nvSpPr>
        <p:spPr>
          <a:xfrm>
            <a:off x="295075" y="4701774"/>
            <a:ext cx="287993"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Cross 7">
            <a:extLst>
              <a:ext uri="{FF2B5EF4-FFF2-40B4-BE49-F238E27FC236}">
                <a16:creationId xmlns="" xmlns:a16="http://schemas.microsoft.com/office/drawing/2014/main" id="{C4B5CBE0-743A-D7AC-422E-1CDA97C0DF2E}"/>
              </a:ext>
            </a:extLst>
          </p:cNvPr>
          <p:cNvSpPr/>
          <p:nvPr/>
        </p:nvSpPr>
        <p:spPr>
          <a:xfrm>
            <a:off x="295075" y="5519460"/>
            <a:ext cx="287993"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034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31</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080000"/>
            <a:ext cx="4085000" cy="1163395"/>
          </a:xfrm>
        </p:spPr>
        <p:txBody>
          <a:bodyPr/>
          <a:lstStyle/>
          <a:p>
            <a:r>
              <a:rPr lang="it-IT" altLang="it-IT" dirty="0"/>
              <a:t>Codice del consumo: ulteriori modifiche </a:t>
            </a:r>
            <a:r>
              <a:rPr lang="it-IT" altLang="it-IT" dirty="0" smtClean="0"/>
              <a:t>(</a:t>
            </a:r>
            <a:r>
              <a:rPr lang="it-IT" altLang="it-IT" dirty="0"/>
              <a:t>art.49-</a:t>
            </a:r>
            <a:r>
              <a:rPr lang="it-IT" altLang="it-IT" i="1" dirty="0"/>
              <a:t>bis</a:t>
            </a:r>
            <a:r>
              <a:rPr lang="it-IT" altLang="it-IT" dirty="0" smtClean="0"/>
              <a:t>)</a:t>
            </a:r>
            <a:endParaRPr lang="it-IT" dirty="0"/>
          </a:p>
        </p:txBody>
      </p:sp>
      <p:sp>
        <p:nvSpPr>
          <p:cNvPr id="6" name="Segnaposto testo 5"/>
          <p:cNvSpPr>
            <a:spLocks noGrp="1"/>
          </p:cNvSpPr>
          <p:nvPr>
            <p:ph type="body" sz="quarter" idx="12"/>
          </p:nvPr>
        </p:nvSpPr>
        <p:spPr>
          <a:xfrm>
            <a:off x="359998" y="2558697"/>
            <a:ext cx="4085000" cy="3231654"/>
          </a:xfrm>
        </p:spPr>
        <p:txBody>
          <a:bodyPr/>
          <a:lstStyle/>
          <a:p>
            <a:pPr algn="l">
              <a:defRPr/>
            </a:pPr>
            <a:r>
              <a:rPr lang="it-IT" altLang="it-IT" sz="1400" dirty="0"/>
              <a:t> La disposizione, introduce </a:t>
            </a:r>
            <a:r>
              <a:rPr lang="it-IT" altLang="it-IT" sz="1400" b="1" dirty="0"/>
              <a:t>l’art. 49-bis </a:t>
            </a:r>
            <a:r>
              <a:rPr lang="it-IT" altLang="it-IT" sz="1400" dirty="0"/>
              <a:t>«Obblighi di informazione supplementari specifici per i contratti conclusi su mercati online» che prevede l’obbligo, per il fornitore del mercato online, di indicare al consumatore, in maniera chiara e comprensibile e in modo appropriato al mezzo di comunicazione a distanza  e prima che il consumatore sia vincolato da un contratto a distanza, o da una corrispondente offerta, su un mercato online: </a:t>
            </a:r>
          </a:p>
        </p:txBody>
      </p:sp>
      <p:grpSp>
        <p:nvGrpSpPr>
          <p:cNvPr id="8" name="Gruppo 7"/>
          <p:cNvGrpSpPr/>
          <p:nvPr/>
        </p:nvGrpSpPr>
        <p:grpSpPr>
          <a:xfrm>
            <a:off x="4675033" y="1071933"/>
            <a:ext cx="6423273" cy="1871621"/>
            <a:chOff x="4701583" y="1484432"/>
            <a:chExt cx="6231613" cy="1871621"/>
          </a:xfrm>
        </p:grpSpPr>
        <p:sp>
          <p:nvSpPr>
            <p:cNvPr id="9" name="Cross 7">
              <a:extLst>
                <a:ext uri="{FF2B5EF4-FFF2-40B4-BE49-F238E27FC236}">
                  <a16:creationId xmlns="" xmlns:a16="http://schemas.microsoft.com/office/drawing/2014/main" id="{C4B5CBE0-743A-D7AC-422E-1CDA97C0DF2E}"/>
                </a:ext>
              </a:extLst>
            </p:cNvPr>
            <p:cNvSpPr/>
            <p:nvPr/>
          </p:nvSpPr>
          <p:spPr>
            <a:xfrm>
              <a:off x="4701583" y="152925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8">
              <a:extLst>
                <a:ext uri="{FF2B5EF4-FFF2-40B4-BE49-F238E27FC236}">
                  <a16:creationId xmlns="" xmlns:a16="http://schemas.microsoft.com/office/drawing/2014/main" id="{9AD38D8E-256B-E15E-6A63-BB3A3622E63A}"/>
                </a:ext>
              </a:extLst>
            </p:cNvPr>
            <p:cNvSpPr txBox="1"/>
            <p:nvPr/>
          </p:nvSpPr>
          <p:spPr>
            <a:xfrm>
              <a:off x="4980981" y="1484432"/>
              <a:ext cx="5952215" cy="1871621"/>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informazioni generali, rese disponibili in un’apposita sezione dell’interfaccia online che sia direttamente e facilmente accessibile dalla pagina in cui sono presentate le offerte, in merito ai principali parametri che determinano la classificazione (rilevanza relativa attribuita ai prodotti) delle offerte presentate al consumatore come un risultato della sua ricerca e all’importanza relativa di tali parametri rispetto ad altri parametri; </a:t>
              </a:r>
            </a:p>
          </p:txBody>
        </p:sp>
      </p:grpSp>
      <p:grpSp>
        <p:nvGrpSpPr>
          <p:cNvPr id="14" name="Gruppo 13"/>
          <p:cNvGrpSpPr/>
          <p:nvPr/>
        </p:nvGrpSpPr>
        <p:grpSpPr>
          <a:xfrm>
            <a:off x="4675033" y="2862089"/>
            <a:ext cx="6423273" cy="1009846"/>
            <a:chOff x="4701583" y="1484432"/>
            <a:chExt cx="6231613" cy="1009846"/>
          </a:xfrm>
        </p:grpSpPr>
        <p:sp>
          <p:nvSpPr>
            <p:cNvPr id="15"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8">
              <a:extLst>
                <a:ext uri="{FF2B5EF4-FFF2-40B4-BE49-F238E27FC236}">
                  <a16:creationId xmlns="" xmlns:a16="http://schemas.microsoft.com/office/drawing/2014/main" id="{9AD38D8E-256B-E15E-6A63-BB3A3622E63A}"/>
                </a:ext>
              </a:extLst>
            </p:cNvPr>
            <p:cNvSpPr txBox="1"/>
            <p:nvPr/>
          </p:nvSpPr>
          <p:spPr>
            <a:xfrm>
              <a:off x="4980981" y="1484432"/>
              <a:ext cx="5952215" cy="1009846"/>
            </a:xfrm>
            <a:prstGeom prst="rect">
              <a:avLst/>
            </a:prstGeom>
            <a:noFill/>
          </p:spPr>
          <p:txBody>
            <a:bodyPr wrap="square" lIns="360000" tIns="0" rIns="360000" bIns="360000">
              <a:spAutoFit/>
            </a:bodyPr>
            <a:lstStyle/>
            <a:p>
              <a:pPr>
                <a:defRPr/>
              </a:pPr>
              <a:r>
                <a:rPr lang="it-IT" altLang="it-IT" sz="1400" dirty="0">
                  <a:solidFill>
                    <a:schemeClr val="tx1">
                      <a:lumMod val="65000"/>
                      <a:lumOff val="35000"/>
                    </a:schemeClr>
                  </a:solidFill>
                  <a:latin typeface="tahoma "/>
                </a:rPr>
                <a:t>se il terzo che offre beni, servizi o contenuto digitale è un professionista o meno, sulla base della dichiarazione del terzo stesso al fornitore del mercato online</a:t>
              </a:r>
              <a:r>
                <a:rPr lang="it-IT" altLang="it-IT" sz="1400" dirty="0" smtClean="0">
                  <a:solidFill>
                    <a:schemeClr val="tx1">
                      <a:lumMod val="65000"/>
                      <a:lumOff val="35000"/>
                    </a:schemeClr>
                  </a:solidFill>
                  <a:latin typeface="tahoma "/>
                </a:rPr>
                <a:t>;</a:t>
              </a:r>
              <a:endParaRPr lang="it-IT" altLang="it-IT" sz="1400" dirty="0">
                <a:solidFill>
                  <a:schemeClr val="tx1">
                    <a:lumMod val="65000"/>
                    <a:lumOff val="35000"/>
                  </a:schemeClr>
                </a:solidFill>
                <a:latin typeface="tahoma "/>
              </a:endParaRPr>
            </a:p>
          </p:txBody>
        </p:sp>
      </p:grpSp>
      <p:grpSp>
        <p:nvGrpSpPr>
          <p:cNvPr id="13" name="Gruppo 12"/>
          <p:cNvGrpSpPr/>
          <p:nvPr/>
        </p:nvGrpSpPr>
        <p:grpSpPr>
          <a:xfrm>
            <a:off x="4675033" y="3790470"/>
            <a:ext cx="6423273" cy="1225290"/>
            <a:chOff x="4701583" y="1484432"/>
            <a:chExt cx="6231613" cy="1225290"/>
          </a:xfrm>
        </p:grpSpPr>
        <p:sp>
          <p:nvSpPr>
            <p:cNvPr id="17"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8">
              <a:extLst>
                <a:ext uri="{FF2B5EF4-FFF2-40B4-BE49-F238E27FC236}">
                  <a16:creationId xmlns="" xmlns:a16="http://schemas.microsoft.com/office/drawing/2014/main" id="{9AD38D8E-256B-E15E-6A63-BB3A3622E63A}"/>
                </a:ext>
              </a:extLst>
            </p:cNvPr>
            <p:cNvSpPr txBox="1"/>
            <p:nvPr/>
          </p:nvSpPr>
          <p:spPr>
            <a:xfrm>
              <a:off x="4980981" y="1484432"/>
              <a:ext cx="5952215" cy="1225290"/>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nel caso in cui il terzo che offre i beni, i servizi o il contenuto digitale non sia un professionista, che al contratto non si applicano i diritti dei consumatori derivanti dal diritto dell’Unione europea sulla tutela dei consumatori; </a:t>
              </a:r>
            </a:p>
          </p:txBody>
        </p:sp>
      </p:grpSp>
      <p:grpSp>
        <p:nvGrpSpPr>
          <p:cNvPr id="19" name="Gruppo 18"/>
          <p:cNvGrpSpPr/>
          <p:nvPr/>
        </p:nvGrpSpPr>
        <p:grpSpPr>
          <a:xfrm>
            <a:off x="4675033" y="4934295"/>
            <a:ext cx="6423273" cy="1656177"/>
            <a:chOff x="4701583" y="1484432"/>
            <a:chExt cx="6231613" cy="1656177"/>
          </a:xfrm>
        </p:grpSpPr>
        <p:sp>
          <p:nvSpPr>
            <p:cNvPr id="20"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8">
              <a:extLst>
                <a:ext uri="{FF2B5EF4-FFF2-40B4-BE49-F238E27FC236}">
                  <a16:creationId xmlns="" xmlns:a16="http://schemas.microsoft.com/office/drawing/2014/main" id="{9AD38D8E-256B-E15E-6A63-BB3A3622E63A}"/>
                </a:ext>
              </a:extLst>
            </p:cNvPr>
            <p:cNvSpPr txBox="1"/>
            <p:nvPr/>
          </p:nvSpPr>
          <p:spPr>
            <a:xfrm>
              <a:off x="4980981" y="1484432"/>
              <a:ext cx="5952215" cy="1656177"/>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se del caso, il modo in cui gli obblighi relativi al contratto sono ripartiti tra il terzo che offre i beni, i servizi o il contenuto digitale e il fornitore del mercato online. Tali informazioni lasciano impregiudicata la responsabilità che il fornitore del mercato online o il professionista terzo ha in relazione al contratto in base ad altre norme di diritto europeo o nazionale. </a:t>
              </a:r>
            </a:p>
          </p:txBody>
        </p:sp>
      </p:grpSp>
    </p:spTree>
    <p:extLst>
      <p:ext uri="{BB962C8B-B14F-4D97-AF65-F5344CB8AC3E}">
        <p14:creationId xmlns:p14="http://schemas.microsoft.com/office/powerpoint/2010/main" val="543247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 xmlns:a16="http://schemas.microsoft.com/office/drawing/2014/main" id="{C2AE5F7A-E4B9-A721-F549-3A51DE8BB12A}"/>
              </a:ext>
            </a:extLst>
          </p:cNvPr>
          <p:cNvSpPr>
            <a:spLocks noGrp="1"/>
          </p:cNvSpPr>
          <p:nvPr>
            <p:ph type="ftr" sz="quarter" idx="10"/>
          </p:nvPr>
        </p:nvSpPr>
        <p:spPr/>
        <p:txBody>
          <a:bodyPr/>
          <a:lstStyle/>
          <a:p>
            <a:r>
              <a:rPr lang="it-IT" dirty="0"/>
              <a:t>Principali novità in materia di tutela del consumatore</a:t>
            </a:r>
          </a:p>
        </p:txBody>
      </p:sp>
      <p:sp>
        <p:nvSpPr>
          <p:cNvPr id="3" name="Segnaposto numero diapositiva 2">
            <a:extLst>
              <a:ext uri="{FF2B5EF4-FFF2-40B4-BE49-F238E27FC236}">
                <a16:creationId xmlns="" xmlns:a16="http://schemas.microsoft.com/office/drawing/2014/main" id="{48566ED8-03E2-48F0-E5CD-01977A89D520}"/>
              </a:ext>
            </a:extLst>
          </p:cNvPr>
          <p:cNvSpPr>
            <a:spLocks noGrp="1"/>
          </p:cNvSpPr>
          <p:nvPr>
            <p:ph type="sldNum" sz="quarter" idx="11"/>
          </p:nvPr>
        </p:nvSpPr>
        <p:spPr/>
        <p:txBody>
          <a:bodyPr/>
          <a:lstStyle/>
          <a:p>
            <a:pPr algn="ctr"/>
            <a:fld id="{E9B139A4-A2BD-40B4-B72F-DEDE218F18B5}" type="slidenum">
              <a:rPr lang="it-IT" smtClean="0"/>
              <a:pPr algn="ctr"/>
              <a:t>32</a:t>
            </a:fld>
            <a:endParaRPr lang="it-IT" dirty="0"/>
          </a:p>
        </p:txBody>
      </p:sp>
      <p:sp>
        <p:nvSpPr>
          <p:cNvPr id="4" name="Titolo 3">
            <a:extLst>
              <a:ext uri="{FF2B5EF4-FFF2-40B4-BE49-F238E27FC236}">
                <a16:creationId xmlns="" xmlns:a16="http://schemas.microsoft.com/office/drawing/2014/main" id="{2611EDD7-CF70-9632-8196-3BE82752D4D7}"/>
              </a:ext>
            </a:extLst>
          </p:cNvPr>
          <p:cNvSpPr>
            <a:spLocks noGrp="1"/>
          </p:cNvSpPr>
          <p:nvPr>
            <p:ph type="title"/>
          </p:nvPr>
        </p:nvSpPr>
        <p:spPr>
          <a:xfrm>
            <a:off x="360000" y="825032"/>
            <a:ext cx="6486000" cy="775597"/>
          </a:xfrm>
        </p:spPr>
        <p:txBody>
          <a:bodyPr/>
          <a:lstStyle/>
          <a:p>
            <a:r>
              <a:rPr lang="it-IT" altLang="it-IT" dirty="0"/>
              <a:t>Codice del consumo: </a:t>
            </a:r>
            <a:r>
              <a:rPr lang="it-IT" altLang="it-IT" dirty="0" smtClean="0"/>
              <a:t/>
            </a:r>
            <a:br>
              <a:rPr lang="it-IT" altLang="it-IT" dirty="0" smtClean="0"/>
            </a:br>
            <a:r>
              <a:rPr lang="it-IT" altLang="it-IT" dirty="0" smtClean="0"/>
              <a:t>ulteriori </a:t>
            </a:r>
            <a:r>
              <a:rPr lang="it-IT" altLang="it-IT" dirty="0"/>
              <a:t>modifiche (</a:t>
            </a:r>
            <a:r>
              <a:rPr lang="it-IT" altLang="it-IT" dirty="0" smtClean="0"/>
              <a:t>art.51)</a:t>
            </a:r>
            <a:endParaRPr lang="it-IT" dirty="0"/>
          </a:p>
        </p:txBody>
      </p:sp>
      <p:sp>
        <p:nvSpPr>
          <p:cNvPr id="8" name="Cross 7">
            <a:extLst>
              <a:ext uri="{FF2B5EF4-FFF2-40B4-BE49-F238E27FC236}">
                <a16:creationId xmlns="" xmlns:a16="http://schemas.microsoft.com/office/drawing/2014/main" id="{2FE2AABE-AB23-FBC3-F43B-4AE54F2C857B}"/>
              </a:ext>
            </a:extLst>
          </p:cNvPr>
          <p:cNvSpPr/>
          <p:nvPr/>
        </p:nvSpPr>
        <p:spPr>
          <a:xfrm>
            <a:off x="359998" y="2225371"/>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 xmlns:a16="http://schemas.microsoft.com/office/drawing/2014/main" id="{17D75F7D-DA28-60F9-DB58-68126020A095}"/>
              </a:ext>
            </a:extLst>
          </p:cNvPr>
          <p:cNvSpPr txBox="1"/>
          <p:nvPr/>
        </p:nvSpPr>
        <p:spPr>
          <a:xfrm>
            <a:off x="639398" y="2142346"/>
            <a:ext cx="5998794" cy="2262562"/>
          </a:xfrm>
          <a:prstGeom prst="rect">
            <a:avLst/>
          </a:prstGeom>
          <a:noFill/>
        </p:spPr>
        <p:txBody>
          <a:bodyPr wrap="square" lIns="360000" tIns="0" rIns="360000" bIns="360000">
            <a:spAutoFit/>
          </a:bodyPr>
          <a:lstStyle/>
          <a:p>
            <a:pPr>
              <a:lnSpc>
                <a:spcPct val="150000"/>
              </a:lnSpc>
            </a:pPr>
            <a:r>
              <a:rPr lang="it-IT" altLang="it-IT" sz="1400" dirty="0">
                <a:solidFill>
                  <a:schemeClr val="tx1">
                    <a:lumMod val="65000"/>
                    <a:lumOff val="35000"/>
                  </a:schemeClr>
                </a:solidFill>
                <a:latin typeface="tahoma "/>
              </a:rPr>
              <a:t>tra le informazioni che il professionista deve fornire, in caso di contratti conclusi mediante mezzi di comunicazione a distanza che consentono uno spazio limitato per comunicare le informazioni, devono essere incluse anche quelle riguardanti il modulo di recesso in modo appropriato con un linguaggio semplice e comprensibile;</a:t>
            </a:r>
          </a:p>
        </p:txBody>
      </p:sp>
      <p:sp>
        <p:nvSpPr>
          <p:cNvPr id="10" name="Cross 7">
            <a:extLst>
              <a:ext uri="{FF2B5EF4-FFF2-40B4-BE49-F238E27FC236}">
                <a16:creationId xmlns="" xmlns:a16="http://schemas.microsoft.com/office/drawing/2014/main" id="{42BB6972-B2E6-0387-D855-62CBFF0F0EB5}"/>
              </a:ext>
            </a:extLst>
          </p:cNvPr>
          <p:cNvSpPr/>
          <p:nvPr/>
        </p:nvSpPr>
        <p:spPr>
          <a:xfrm>
            <a:off x="359998" y="4271270"/>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11" name="TextBox 8">
            <a:extLst>
              <a:ext uri="{FF2B5EF4-FFF2-40B4-BE49-F238E27FC236}">
                <a16:creationId xmlns="" xmlns:a16="http://schemas.microsoft.com/office/drawing/2014/main" id="{174DBE65-717D-E231-3EDB-5748B8125338}"/>
              </a:ext>
            </a:extLst>
          </p:cNvPr>
          <p:cNvSpPr txBox="1"/>
          <p:nvPr/>
        </p:nvSpPr>
        <p:spPr>
          <a:xfrm>
            <a:off x="639398" y="4205829"/>
            <a:ext cx="5998794" cy="2625673"/>
          </a:xfrm>
          <a:prstGeom prst="rect">
            <a:avLst/>
          </a:prstGeom>
          <a:noFill/>
        </p:spPr>
        <p:txBody>
          <a:bodyPr wrap="square" lIns="360000" tIns="0" rIns="360000" bIns="360000">
            <a:spAutoFit/>
          </a:bodyPr>
          <a:lstStyle/>
          <a:p>
            <a:pPr>
              <a:lnSpc>
                <a:spcPct val="150000"/>
              </a:lnSpc>
              <a:defRPr/>
            </a:pPr>
            <a:r>
              <a:rPr lang="it-IT" altLang="it-IT" sz="1400" dirty="0">
                <a:solidFill>
                  <a:schemeClr val="tx1">
                    <a:lumMod val="65000"/>
                    <a:lumOff val="35000"/>
                  </a:schemeClr>
                </a:solidFill>
                <a:latin typeface="tahoma "/>
              </a:rPr>
              <a:t>se un consumatore vuole che la prestazione dei servizi ovvero la fornitura di acqua, luce e gas inizi durante il periodo di recesso, ed il contratto impone al consumatore l’obbligo di pagare, il professionista dovrà esigere che il consumatore ne faccia esplicita richiesta chiedendo altresì al consumatore di  riconoscere che, una volta che il contratto sarà stato interamente eseguito, non gli sarà più consentito esercitare il diritto di recesso</a:t>
            </a:r>
            <a:endParaRPr lang="en-US" sz="1400" dirty="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5" name="CasellaDiTesto 4"/>
          <p:cNvSpPr txBox="1"/>
          <p:nvPr/>
        </p:nvSpPr>
        <p:spPr>
          <a:xfrm>
            <a:off x="325318" y="1679335"/>
            <a:ext cx="4826973" cy="307777"/>
          </a:xfrm>
          <a:prstGeom prst="rect">
            <a:avLst/>
          </a:prstGeom>
          <a:noFill/>
        </p:spPr>
        <p:txBody>
          <a:bodyPr wrap="square" rtlCol="0">
            <a:spAutoFit/>
          </a:bodyPr>
          <a:lstStyle/>
          <a:p>
            <a:r>
              <a:rPr lang="it-IT" altLang="it-IT" sz="1400" dirty="0">
                <a:solidFill>
                  <a:schemeClr val="tx1">
                    <a:lumMod val="65000"/>
                    <a:lumOff val="35000"/>
                  </a:schemeClr>
                </a:solidFill>
                <a:latin typeface="tahoma "/>
              </a:rPr>
              <a:t>La disposizione interviene specificando </a:t>
            </a:r>
            <a:r>
              <a:rPr lang="it-IT" altLang="it-IT" sz="1400" dirty="0" smtClean="0">
                <a:solidFill>
                  <a:schemeClr val="tx1">
                    <a:lumMod val="65000"/>
                    <a:lumOff val="35000"/>
                  </a:schemeClr>
                </a:solidFill>
                <a:latin typeface="tahoma "/>
              </a:rPr>
              <a:t>che:</a:t>
            </a:r>
            <a:endParaRPr lang="it-IT" sz="1400" dirty="0">
              <a:solidFill>
                <a:schemeClr val="tx1">
                  <a:lumMod val="65000"/>
                  <a:lumOff val="35000"/>
                </a:schemeClr>
              </a:solidFill>
              <a:latin typeface="tahoma "/>
            </a:endParaRPr>
          </a:p>
        </p:txBody>
      </p:sp>
      <p:pic>
        <p:nvPicPr>
          <p:cNvPr id="7" name="Segnaposto immagine 6"/>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25397" r="25397"/>
          <a:stretch/>
        </p:blipFill>
        <p:spPr>
          <a:xfrm>
            <a:off x="6840000" y="0"/>
            <a:ext cx="4464000" cy="6858000"/>
          </a:xfrm>
        </p:spPr>
      </p:pic>
    </p:spTree>
    <p:extLst>
      <p:ext uri="{BB962C8B-B14F-4D97-AF65-F5344CB8AC3E}">
        <p14:creationId xmlns:p14="http://schemas.microsoft.com/office/powerpoint/2010/main" val="3658235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83A0C5E-C24B-E22C-91CE-247C97427B6A}"/>
              </a:ext>
            </a:extLst>
          </p:cNvPr>
          <p:cNvSpPr>
            <a:spLocks noGrp="1"/>
          </p:cNvSpPr>
          <p:nvPr>
            <p:ph type="title"/>
          </p:nvPr>
        </p:nvSpPr>
        <p:spPr>
          <a:xfrm>
            <a:off x="359999" y="1080000"/>
            <a:ext cx="9003809" cy="775597"/>
          </a:xfrm>
        </p:spPr>
        <p:txBody>
          <a:bodyPr/>
          <a:lstStyle/>
          <a:p>
            <a:r>
              <a:rPr lang="it-IT" altLang="it-IT" dirty="0"/>
              <a:t>Codice del consumo: ulteriori modifiche (art.52)</a:t>
            </a:r>
            <a:endParaRPr lang="it-IT" dirty="0"/>
          </a:p>
        </p:txBody>
      </p:sp>
      <p:sp>
        <p:nvSpPr>
          <p:cNvPr id="3" name="Segnaposto testo 2">
            <a:extLst>
              <a:ext uri="{FF2B5EF4-FFF2-40B4-BE49-F238E27FC236}">
                <a16:creationId xmlns="" xmlns:a16="http://schemas.microsoft.com/office/drawing/2014/main" id="{62AA0D92-F8DD-9807-00CC-957D33DD8934}"/>
              </a:ext>
            </a:extLst>
          </p:cNvPr>
          <p:cNvSpPr>
            <a:spLocks noGrp="1"/>
          </p:cNvSpPr>
          <p:nvPr>
            <p:ph type="body" sz="quarter" idx="12"/>
          </p:nvPr>
        </p:nvSpPr>
        <p:spPr>
          <a:xfrm>
            <a:off x="1125414" y="2242037"/>
            <a:ext cx="9513277" cy="4102977"/>
          </a:xfrm>
        </p:spPr>
        <p:txBody>
          <a:bodyPr/>
          <a:lstStyle/>
          <a:p>
            <a:r>
              <a:rPr lang="it-IT" altLang="it-IT" sz="1800" dirty="0"/>
              <a:t>è esteso a </a:t>
            </a:r>
            <a:r>
              <a:rPr lang="it-IT" altLang="it-IT" sz="1800" b="1" dirty="0"/>
              <a:t>trenta giorni </a:t>
            </a:r>
            <a:r>
              <a:rPr lang="it-IT" altLang="it-IT" sz="1800" dirty="0"/>
              <a:t>(in luogo degli attuali 14</a:t>
            </a:r>
            <a:r>
              <a:rPr lang="it-IT" altLang="it-IT" sz="1800" dirty="0" smtClean="0"/>
              <a:t>);</a:t>
            </a:r>
          </a:p>
          <a:p>
            <a:endParaRPr lang="it-IT" altLang="it-IT" sz="1800" dirty="0"/>
          </a:p>
          <a:p>
            <a:r>
              <a:rPr lang="it-IT" altLang="it-IT" sz="1800" dirty="0" smtClean="0"/>
              <a:t>per </a:t>
            </a:r>
            <a:r>
              <a:rPr lang="it-IT" altLang="it-IT" sz="1800" dirty="0"/>
              <a:t>i soli contratti conclusi nel contesto di visite non richieste presso l'abitazione del consumatore e di escursioni organizzate per promuovere o vendere prodotti al </a:t>
            </a:r>
            <a:r>
              <a:rPr lang="it-IT" altLang="it-IT" sz="1800" dirty="0" smtClean="0"/>
              <a:t>consumatore</a:t>
            </a:r>
          </a:p>
          <a:p>
            <a:endParaRPr lang="it-IT" altLang="it-IT" sz="1800" dirty="0"/>
          </a:p>
          <a:p>
            <a:r>
              <a:rPr lang="it-IT" altLang="it-IT" sz="1800" dirty="0"/>
              <a:t>per i contratti conclusi nel contesto di visite domiciliari da parte di un professionista, richieste da un consumatore e non organizzate dal medesimo in forma collettiva il termine è di 14 </a:t>
            </a:r>
            <a:r>
              <a:rPr lang="it-IT" altLang="it-IT" sz="1800" dirty="0" smtClean="0"/>
              <a:t>giorni</a:t>
            </a:r>
            <a:endParaRPr lang="it-IT" sz="1800" dirty="0"/>
          </a:p>
        </p:txBody>
      </p:sp>
      <p:sp>
        <p:nvSpPr>
          <p:cNvPr id="4" name="Segnaposto piè di pagina 3">
            <a:extLst>
              <a:ext uri="{FF2B5EF4-FFF2-40B4-BE49-F238E27FC236}">
                <a16:creationId xmlns="" xmlns:a16="http://schemas.microsoft.com/office/drawing/2014/main" id="{7CFB2410-450E-422F-A2B2-60F8F97EE7DC}"/>
              </a:ext>
            </a:extLst>
          </p:cNvPr>
          <p:cNvSpPr>
            <a:spLocks noGrp="1"/>
          </p:cNvSpPr>
          <p:nvPr>
            <p:ph type="ftr" sz="quarter" idx="13"/>
          </p:nvPr>
        </p:nvSpPr>
        <p:spPr/>
        <p:txBody>
          <a:bodyPr/>
          <a:lstStyle/>
          <a:p>
            <a:r>
              <a:rPr lang="it-IT" dirty="0"/>
              <a:t>Principali novità in materia di tutela del consumatore</a:t>
            </a:r>
          </a:p>
        </p:txBody>
      </p:sp>
      <p:sp>
        <p:nvSpPr>
          <p:cNvPr id="5" name="Segnaposto numero diapositiva 4">
            <a:extLst>
              <a:ext uri="{FF2B5EF4-FFF2-40B4-BE49-F238E27FC236}">
                <a16:creationId xmlns="" xmlns:a16="http://schemas.microsoft.com/office/drawing/2014/main" id="{8FFC4363-6DF6-36E8-2AFC-6D5CB9AC814A}"/>
              </a:ext>
            </a:extLst>
          </p:cNvPr>
          <p:cNvSpPr>
            <a:spLocks noGrp="1"/>
          </p:cNvSpPr>
          <p:nvPr>
            <p:ph type="sldNum" sz="quarter" idx="14"/>
          </p:nvPr>
        </p:nvSpPr>
        <p:spPr/>
        <p:txBody>
          <a:bodyPr/>
          <a:lstStyle/>
          <a:p>
            <a:pPr algn="ctr"/>
            <a:fld id="{E9B139A4-A2BD-40B4-B72F-DEDE218F18B5}" type="slidenum">
              <a:rPr lang="it-IT" smtClean="0"/>
              <a:pPr algn="ctr"/>
              <a:t>33</a:t>
            </a:fld>
            <a:endParaRPr lang="it-IT" dirty="0"/>
          </a:p>
        </p:txBody>
      </p:sp>
      <p:sp>
        <p:nvSpPr>
          <p:cNvPr id="6" name="Cross 7">
            <a:extLst>
              <a:ext uri="{FF2B5EF4-FFF2-40B4-BE49-F238E27FC236}">
                <a16:creationId xmlns="" xmlns:a16="http://schemas.microsoft.com/office/drawing/2014/main" id="{2FE2AABE-AB23-FBC3-F43B-4AE54F2C857B}"/>
              </a:ext>
            </a:extLst>
          </p:cNvPr>
          <p:cNvSpPr/>
          <p:nvPr/>
        </p:nvSpPr>
        <p:spPr>
          <a:xfrm>
            <a:off x="537312" y="2373804"/>
            <a:ext cx="279400" cy="279400"/>
          </a:xfrm>
          <a:prstGeom prst="plus">
            <a:avLst>
              <a:gd name="adj" fmla="val 40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ross 7">
            <a:extLst>
              <a:ext uri="{FF2B5EF4-FFF2-40B4-BE49-F238E27FC236}">
                <a16:creationId xmlns="" xmlns:a16="http://schemas.microsoft.com/office/drawing/2014/main" id="{2FE2AABE-AB23-FBC3-F43B-4AE54F2C857B}"/>
              </a:ext>
            </a:extLst>
          </p:cNvPr>
          <p:cNvSpPr/>
          <p:nvPr/>
        </p:nvSpPr>
        <p:spPr>
          <a:xfrm>
            <a:off x="537312" y="3465087"/>
            <a:ext cx="279400" cy="279400"/>
          </a:xfrm>
          <a:prstGeom prst="plus">
            <a:avLst>
              <a:gd name="adj" fmla="val 40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8" name="Cross 7">
            <a:extLst>
              <a:ext uri="{FF2B5EF4-FFF2-40B4-BE49-F238E27FC236}">
                <a16:creationId xmlns="" xmlns:a16="http://schemas.microsoft.com/office/drawing/2014/main" id="{2FE2AABE-AB23-FBC3-F43B-4AE54F2C857B}"/>
              </a:ext>
            </a:extLst>
          </p:cNvPr>
          <p:cNvSpPr/>
          <p:nvPr/>
        </p:nvSpPr>
        <p:spPr>
          <a:xfrm>
            <a:off x="537312" y="5402325"/>
            <a:ext cx="279400" cy="279400"/>
          </a:xfrm>
          <a:prstGeom prst="plus">
            <a:avLst>
              <a:gd name="adj" fmla="val 40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7619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368C83C1-9E8D-EA87-383E-82B5ACCBEA70}"/>
              </a:ext>
            </a:extLst>
          </p:cNvPr>
          <p:cNvSpPr>
            <a:spLocks noGrp="1"/>
          </p:cNvSpPr>
          <p:nvPr>
            <p:ph type="title"/>
          </p:nvPr>
        </p:nvSpPr>
        <p:spPr>
          <a:xfrm>
            <a:off x="4965698" y="905626"/>
            <a:ext cx="7226302" cy="1139113"/>
          </a:xfrm>
        </p:spPr>
        <p:txBody>
          <a:bodyPr/>
          <a:lstStyle/>
          <a:p>
            <a:r>
              <a:rPr lang="it-IT" altLang="it-IT" dirty="0"/>
              <a:t>Codice del consumo: ulteriori modifiche (art.53)</a:t>
            </a:r>
            <a:endParaRPr lang="it-IT" dirty="0"/>
          </a:p>
        </p:txBody>
      </p:sp>
      <p:sp>
        <p:nvSpPr>
          <p:cNvPr id="4" name="Segnaposto testo 3">
            <a:extLst>
              <a:ext uri="{FF2B5EF4-FFF2-40B4-BE49-F238E27FC236}">
                <a16:creationId xmlns="" xmlns:a16="http://schemas.microsoft.com/office/drawing/2014/main" id="{CECD6940-C01B-F63D-8F67-2B9A42C3E036}"/>
              </a:ext>
            </a:extLst>
          </p:cNvPr>
          <p:cNvSpPr>
            <a:spLocks noGrp="1"/>
          </p:cNvSpPr>
          <p:nvPr>
            <p:ph type="body" sz="quarter" idx="13"/>
          </p:nvPr>
        </p:nvSpPr>
        <p:spPr>
          <a:xfrm>
            <a:off x="4965698" y="2108733"/>
            <a:ext cx="7226302" cy="3723410"/>
          </a:xfrm>
        </p:spPr>
        <p:txBody>
          <a:bodyPr/>
          <a:lstStyle/>
          <a:p>
            <a:r>
              <a:rPr lang="it-IT" altLang="it-IT" sz="1400" dirty="0">
                <a:solidFill>
                  <a:schemeClr val="tx1">
                    <a:lumMod val="65000"/>
                    <a:lumOff val="35000"/>
                  </a:schemeClr>
                </a:solidFill>
              </a:rPr>
              <a:t>Il comma 2 è sostituito dal seguente</a:t>
            </a:r>
            <a:r>
              <a:rPr lang="it-IT" altLang="it-IT" sz="1400" dirty="0" smtClean="0">
                <a:solidFill>
                  <a:schemeClr val="tx1">
                    <a:lumMod val="65000"/>
                    <a:lumOff val="35000"/>
                  </a:schemeClr>
                </a:solidFill>
              </a:rPr>
              <a:t>:</a:t>
            </a:r>
          </a:p>
          <a:p>
            <a:r>
              <a:rPr lang="it-IT" altLang="it-IT" sz="1400" dirty="0" smtClean="0">
                <a:solidFill>
                  <a:schemeClr val="tx1">
                    <a:lumMod val="65000"/>
                    <a:lumOff val="35000"/>
                  </a:schemeClr>
                </a:solidFill>
              </a:rPr>
              <a:t>«</a:t>
            </a:r>
            <a:r>
              <a:rPr lang="it-IT" altLang="it-IT" sz="1400" i="1" dirty="0">
                <a:solidFill>
                  <a:schemeClr val="tx1">
                    <a:lumMod val="65000"/>
                    <a:lumOff val="35000"/>
                  </a:schemeClr>
                </a:solidFill>
              </a:rPr>
              <a:t>Se il professionista fornisce al consumatore le informazioni di cui al comma 1 del presente articolo entro dodici mesi dalla data di cui all'articolo 52, comma 2, il periodo di recesso termina quattordici giorni dopo il giorno in cui il consumatore riceve le informazioni. Nel caso di contratti conclusi nel contesto di visite non richieste di un professionista presso l'abitazione di un consumatore oppure di escursioni organizzate da un professionista con lo scopo o con l'effetto di promuovere o vendere prodotti ai consumatori di cui all'articolo 52, comma 1-bis, tale periodo termina trenta giorni dopo il giorno in cui il consumatore riceve le informazioni</a:t>
            </a:r>
            <a:r>
              <a:rPr lang="it-IT" altLang="it-IT" sz="1400" dirty="0" smtClean="0">
                <a:solidFill>
                  <a:schemeClr val="tx1">
                    <a:lumMod val="65000"/>
                    <a:lumOff val="35000"/>
                  </a:schemeClr>
                </a:solidFill>
              </a:rPr>
              <a:t>».</a:t>
            </a:r>
            <a:endParaRPr lang="it-IT" dirty="0">
              <a:solidFill>
                <a:schemeClr val="tx1">
                  <a:lumMod val="65000"/>
                  <a:lumOff val="35000"/>
                </a:schemeClr>
              </a:solidFill>
            </a:endParaRPr>
          </a:p>
        </p:txBody>
      </p:sp>
      <p:pic>
        <p:nvPicPr>
          <p:cNvPr id="5" name="Segnaposto immagine 4"/>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26441" r="26441"/>
          <a:stretch/>
        </p:blipFill>
        <p:spPr/>
      </p:pic>
    </p:spTree>
    <p:extLst>
      <p:ext uri="{BB962C8B-B14F-4D97-AF65-F5344CB8AC3E}">
        <p14:creationId xmlns:p14="http://schemas.microsoft.com/office/powerpoint/2010/main" val="2236657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35</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080000"/>
            <a:ext cx="4085000" cy="1163395"/>
          </a:xfrm>
        </p:spPr>
        <p:txBody>
          <a:bodyPr/>
          <a:lstStyle/>
          <a:p>
            <a:r>
              <a:rPr lang="it-IT" altLang="it-IT" dirty="0"/>
              <a:t>Codice del consumo: ulteriori modifiche </a:t>
            </a:r>
            <a:r>
              <a:rPr lang="it-IT" altLang="it-IT" dirty="0" smtClean="0"/>
              <a:t>(art.56)</a:t>
            </a:r>
            <a:endParaRPr lang="it-IT" dirty="0"/>
          </a:p>
        </p:txBody>
      </p:sp>
      <p:sp>
        <p:nvSpPr>
          <p:cNvPr id="6" name="Segnaposto testo 5"/>
          <p:cNvSpPr>
            <a:spLocks noGrp="1"/>
          </p:cNvSpPr>
          <p:nvPr>
            <p:ph type="body" sz="quarter" idx="12"/>
          </p:nvPr>
        </p:nvSpPr>
        <p:spPr>
          <a:xfrm>
            <a:off x="359998" y="2558697"/>
            <a:ext cx="4085000" cy="1292662"/>
          </a:xfrm>
        </p:spPr>
        <p:txBody>
          <a:bodyPr/>
          <a:lstStyle/>
          <a:p>
            <a:pPr algn="l">
              <a:defRPr/>
            </a:pPr>
            <a:r>
              <a:rPr lang="it-IT" altLang="it-IT" sz="1400" dirty="0" smtClean="0"/>
              <a:t>La </a:t>
            </a:r>
            <a:r>
              <a:rPr lang="it-IT" altLang="it-IT" sz="1400" dirty="0"/>
              <a:t>disposizione inserisce, con riferimento ai contratti a distanza ed a quelli negoziati fuori dei locali commerciali,  </a:t>
            </a:r>
            <a:r>
              <a:rPr lang="it-IT" altLang="it-IT" sz="1400" b="1" dirty="0"/>
              <a:t>i commi da 3-bis a </a:t>
            </a:r>
            <a:br>
              <a:rPr lang="it-IT" altLang="it-IT" sz="1400" b="1" dirty="0"/>
            </a:br>
            <a:r>
              <a:rPr lang="it-IT" altLang="it-IT" sz="1400" b="1" dirty="0" smtClean="0"/>
              <a:t>3-sexies </a:t>
            </a:r>
            <a:r>
              <a:rPr lang="it-IT" altLang="it-IT" sz="1400" dirty="0"/>
              <a:t>i quali prevedono:</a:t>
            </a:r>
          </a:p>
        </p:txBody>
      </p:sp>
      <p:grpSp>
        <p:nvGrpSpPr>
          <p:cNvPr id="8" name="Gruppo 7"/>
          <p:cNvGrpSpPr/>
          <p:nvPr/>
        </p:nvGrpSpPr>
        <p:grpSpPr>
          <a:xfrm>
            <a:off x="4675033" y="955388"/>
            <a:ext cx="6423273" cy="794403"/>
            <a:chOff x="4701583" y="1484432"/>
            <a:chExt cx="6231613" cy="794403"/>
          </a:xfrm>
        </p:grpSpPr>
        <p:sp>
          <p:nvSpPr>
            <p:cNvPr id="9" name="Cross 7">
              <a:extLst>
                <a:ext uri="{FF2B5EF4-FFF2-40B4-BE49-F238E27FC236}">
                  <a16:creationId xmlns="" xmlns:a16="http://schemas.microsoft.com/office/drawing/2014/main" id="{C4B5CBE0-743A-D7AC-422E-1CDA97C0DF2E}"/>
                </a:ext>
              </a:extLst>
            </p:cNvPr>
            <p:cNvSpPr/>
            <p:nvPr/>
          </p:nvSpPr>
          <p:spPr>
            <a:xfrm>
              <a:off x="4701583" y="152925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8">
              <a:extLst>
                <a:ext uri="{FF2B5EF4-FFF2-40B4-BE49-F238E27FC236}">
                  <a16:creationId xmlns="" xmlns:a16="http://schemas.microsoft.com/office/drawing/2014/main" id="{9AD38D8E-256B-E15E-6A63-BB3A3622E63A}"/>
                </a:ext>
              </a:extLst>
            </p:cNvPr>
            <p:cNvSpPr txBox="1"/>
            <p:nvPr/>
          </p:nvSpPr>
          <p:spPr>
            <a:xfrm>
              <a:off x="4980981" y="1484432"/>
              <a:ext cx="5952215" cy="794403"/>
            </a:xfrm>
            <a:prstGeom prst="rect">
              <a:avLst/>
            </a:prstGeom>
            <a:noFill/>
          </p:spPr>
          <p:txBody>
            <a:bodyPr wrap="square" lIns="360000" tIns="0" rIns="360000" bIns="360000">
              <a:spAutoFit/>
            </a:bodyPr>
            <a:lstStyle/>
            <a:p>
              <a:r>
                <a:rPr lang="it-IT" altLang="it-IT" sz="1400" dirty="0" smtClean="0">
                  <a:solidFill>
                    <a:schemeClr val="tx1">
                      <a:lumMod val="65000"/>
                      <a:lumOff val="35000"/>
                    </a:schemeClr>
                  </a:solidFill>
                  <a:latin typeface="tahoma "/>
                </a:rPr>
                <a:t>il </a:t>
              </a:r>
              <a:r>
                <a:rPr lang="it-IT" altLang="it-IT" sz="1400" dirty="0">
                  <a:solidFill>
                    <a:schemeClr val="tx1">
                      <a:lumMod val="65000"/>
                      <a:lumOff val="35000"/>
                    </a:schemeClr>
                  </a:solidFill>
                  <a:latin typeface="tahoma "/>
                </a:rPr>
                <a:t>rispetto degli obblighi disciplinati dal GDPR relativamente ai dati personali del consumatore; </a:t>
              </a:r>
            </a:p>
          </p:txBody>
        </p:sp>
      </p:grpSp>
      <p:grpSp>
        <p:nvGrpSpPr>
          <p:cNvPr id="14" name="Gruppo 13"/>
          <p:cNvGrpSpPr/>
          <p:nvPr/>
        </p:nvGrpSpPr>
        <p:grpSpPr>
          <a:xfrm>
            <a:off x="4675033" y="1588626"/>
            <a:ext cx="6423273" cy="1440734"/>
            <a:chOff x="4701583" y="1484432"/>
            <a:chExt cx="6231613" cy="1440734"/>
          </a:xfrm>
        </p:grpSpPr>
        <p:sp>
          <p:nvSpPr>
            <p:cNvPr id="15"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16" name="TextBox 8">
              <a:extLst>
                <a:ext uri="{FF2B5EF4-FFF2-40B4-BE49-F238E27FC236}">
                  <a16:creationId xmlns="" xmlns:a16="http://schemas.microsoft.com/office/drawing/2014/main" id="{9AD38D8E-256B-E15E-6A63-BB3A3622E63A}"/>
                </a:ext>
              </a:extLst>
            </p:cNvPr>
            <p:cNvSpPr txBox="1"/>
            <p:nvPr/>
          </p:nvSpPr>
          <p:spPr>
            <a:xfrm>
              <a:off x="4980981" y="1484432"/>
              <a:ext cx="5952215" cy="1440734"/>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l’astensione dall’utilizzo da parte del professionista di qualsiasi contenuto, diverso dai dati personali, che sia stato fornito o creato dal consumatore durante l’utilizzo del contenuto digitale o del servizio digitale fornito dal professionista, salvo che tale contenuto presenti determinate caratteristiche;</a:t>
              </a:r>
            </a:p>
          </p:txBody>
        </p:sp>
      </p:grpSp>
      <p:grpSp>
        <p:nvGrpSpPr>
          <p:cNvPr id="13" name="Gruppo 12"/>
          <p:cNvGrpSpPr/>
          <p:nvPr/>
        </p:nvGrpSpPr>
        <p:grpSpPr>
          <a:xfrm>
            <a:off x="4675033" y="2868195"/>
            <a:ext cx="6423273" cy="1656177"/>
            <a:chOff x="4701583" y="1484432"/>
            <a:chExt cx="6231613" cy="1656177"/>
          </a:xfrm>
        </p:grpSpPr>
        <p:sp>
          <p:nvSpPr>
            <p:cNvPr id="17"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8">
              <a:extLst>
                <a:ext uri="{FF2B5EF4-FFF2-40B4-BE49-F238E27FC236}">
                  <a16:creationId xmlns="" xmlns:a16="http://schemas.microsoft.com/office/drawing/2014/main" id="{9AD38D8E-256B-E15E-6A63-BB3A3622E63A}"/>
                </a:ext>
              </a:extLst>
            </p:cNvPr>
            <p:cNvSpPr txBox="1"/>
            <p:nvPr/>
          </p:nvSpPr>
          <p:spPr>
            <a:xfrm>
              <a:off x="4980981" y="1484432"/>
              <a:ext cx="5952215" cy="1656177"/>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la facoltà, fatta eccezione per le situazioni di cui al comma 3-ter, lettera a), b) o c), da parte del professionista, su richiesta del consumatore, di mettere a disposizione di questi qualsiasi contenuto, diverso dai dati personali, fornito o creato dal consumatore durante l’utilizzo del contenuto digitale o del servizio digitale fornito dal professionista;</a:t>
              </a:r>
            </a:p>
          </p:txBody>
        </p:sp>
      </p:grpSp>
      <p:grpSp>
        <p:nvGrpSpPr>
          <p:cNvPr id="19" name="Gruppo 18"/>
          <p:cNvGrpSpPr/>
          <p:nvPr/>
        </p:nvGrpSpPr>
        <p:grpSpPr>
          <a:xfrm>
            <a:off x="4675033" y="4363207"/>
            <a:ext cx="6423273" cy="1225290"/>
            <a:chOff x="4701583" y="1484432"/>
            <a:chExt cx="6231613" cy="1225290"/>
          </a:xfrm>
        </p:grpSpPr>
        <p:sp>
          <p:nvSpPr>
            <p:cNvPr id="20"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8">
              <a:extLst>
                <a:ext uri="{FF2B5EF4-FFF2-40B4-BE49-F238E27FC236}">
                  <a16:creationId xmlns="" xmlns:a16="http://schemas.microsoft.com/office/drawing/2014/main" id="{9AD38D8E-256B-E15E-6A63-BB3A3622E63A}"/>
                </a:ext>
              </a:extLst>
            </p:cNvPr>
            <p:cNvSpPr txBox="1"/>
            <p:nvPr/>
          </p:nvSpPr>
          <p:spPr>
            <a:xfrm>
              <a:off x="4980981" y="1484432"/>
              <a:ext cx="5952215" cy="1225290"/>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il diritto del consumatore al recupero dei contenuti digitali gratuitamente e senza impedimenti, entro un lasso di tempo ragionevole e in un formato di uso comune e leggibile da dispositivo automatico;</a:t>
              </a:r>
            </a:p>
          </p:txBody>
        </p:sp>
      </p:grpSp>
      <p:grpSp>
        <p:nvGrpSpPr>
          <p:cNvPr id="22" name="Gruppo 21"/>
          <p:cNvGrpSpPr/>
          <p:nvPr/>
        </p:nvGrpSpPr>
        <p:grpSpPr>
          <a:xfrm>
            <a:off x="4675033" y="5427333"/>
            <a:ext cx="6423273" cy="1440734"/>
            <a:chOff x="4701583" y="1484432"/>
            <a:chExt cx="6231613" cy="1440734"/>
          </a:xfrm>
        </p:grpSpPr>
        <p:sp>
          <p:nvSpPr>
            <p:cNvPr id="23"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8">
              <a:extLst>
                <a:ext uri="{FF2B5EF4-FFF2-40B4-BE49-F238E27FC236}">
                  <a16:creationId xmlns="" xmlns:a16="http://schemas.microsoft.com/office/drawing/2014/main" id="{9AD38D8E-256B-E15E-6A63-BB3A3622E63A}"/>
                </a:ext>
              </a:extLst>
            </p:cNvPr>
            <p:cNvSpPr txBox="1"/>
            <p:nvPr/>
          </p:nvSpPr>
          <p:spPr>
            <a:xfrm>
              <a:off x="4980981" y="1484432"/>
              <a:ext cx="5952215" cy="1440734"/>
            </a:xfrm>
            <a:prstGeom prst="rect">
              <a:avLst/>
            </a:prstGeom>
            <a:noFill/>
          </p:spPr>
          <p:txBody>
            <a:bodyPr wrap="square" lIns="360000" tIns="0" rIns="360000" bIns="360000">
              <a:spAutoFit/>
            </a:bodyPr>
            <a:lstStyle/>
            <a:p>
              <a:r>
                <a:rPr lang="it-IT" altLang="it-IT" sz="1400" dirty="0">
                  <a:solidFill>
                    <a:schemeClr val="tx1">
                      <a:lumMod val="65000"/>
                      <a:lumOff val="35000"/>
                    </a:schemeClr>
                  </a:solidFill>
                  <a:latin typeface="tahoma "/>
                </a:rPr>
                <a:t>la possibilità per il professionista, in caso di recesso dal contratto, di impedire qualsiasi ulteriore utilizzo del contenuto digitale o del servizio digitale da parte del consumatore, in particolare rendendogli inaccessibile tale contenuto o servizio digitale o disattivando il suo account </a:t>
              </a:r>
              <a:r>
                <a:rPr lang="it-IT" altLang="it-IT" sz="1400" dirty="0" smtClean="0">
                  <a:solidFill>
                    <a:schemeClr val="tx1">
                      <a:lumMod val="65000"/>
                      <a:lumOff val="35000"/>
                    </a:schemeClr>
                  </a:solidFill>
                  <a:latin typeface="tahoma "/>
                </a:rPr>
                <a:t>utente</a:t>
              </a:r>
              <a:endParaRPr lang="it-IT" altLang="it-IT" sz="1400" dirty="0">
                <a:solidFill>
                  <a:schemeClr val="tx1">
                    <a:lumMod val="65000"/>
                    <a:lumOff val="35000"/>
                  </a:schemeClr>
                </a:solidFill>
                <a:latin typeface="tahoma "/>
              </a:endParaRPr>
            </a:p>
          </p:txBody>
        </p:sp>
      </p:grpSp>
    </p:spTree>
    <p:extLst>
      <p:ext uri="{BB962C8B-B14F-4D97-AF65-F5344CB8AC3E}">
        <p14:creationId xmlns:p14="http://schemas.microsoft.com/office/powerpoint/2010/main" val="2358955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9999" y="1080000"/>
            <a:ext cx="9452216" cy="775597"/>
          </a:xfrm>
        </p:spPr>
        <p:txBody>
          <a:bodyPr/>
          <a:lstStyle/>
          <a:p>
            <a:r>
              <a:rPr lang="it-IT" altLang="it-IT" dirty="0"/>
              <a:t>Codice del consumo: ulteriori modifiche (art.57)</a:t>
            </a:r>
            <a:endParaRPr lang="it-IT" dirty="0"/>
          </a:p>
        </p:txBody>
      </p:sp>
      <p:sp>
        <p:nvSpPr>
          <p:cNvPr id="3" name="Segnaposto testo 2"/>
          <p:cNvSpPr>
            <a:spLocks noGrp="1"/>
          </p:cNvSpPr>
          <p:nvPr>
            <p:ph type="body" sz="quarter" idx="12"/>
          </p:nvPr>
        </p:nvSpPr>
        <p:spPr>
          <a:xfrm>
            <a:off x="359999" y="1892281"/>
            <a:ext cx="9241201" cy="3780522"/>
          </a:xfrm>
        </p:spPr>
        <p:txBody>
          <a:bodyPr/>
          <a:lstStyle/>
          <a:p>
            <a:r>
              <a:rPr lang="it-IT" altLang="it-IT" sz="1800" dirty="0"/>
              <a:t>La disposizione interviene sull’art. 57 del Codice precisando che:</a:t>
            </a:r>
          </a:p>
          <a:p>
            <a:endParaRPr lang="it-IT" altLang="it-IT" sz="1800" dirty="0"/>
          </a:p>
          <a:p>
            <a:pPr marL="536575"/>
            <a:r>
              <a:rPr lang="it-IT" altLang="it-IT" sz="1800" dirty="0"/>
              <a:t>in caso di recesso dal contratto, il consumatore si astiene dall’utilizzare il contenuto digitale o il servizio digitale e dal metterlo a disposizione di terzi;</a:t>
            </a:r>
          </a:p>
          <a:p>
            <a:pPr marL="536575"/>
            <a:endParaRPr lang="it-IT" altLang="it-IT" sz="1800" dirty="0"/>
          </a:p>
          <a:p>
            <a:pPr marL="536575"/>
            <a:r>
              <a:rPr lang="it-IT" altLang="it-IT" sz="1800" dirty="0"/>
              <a:t>il consumatore non sostiene alcun costo per la prestazione dei servizi o la fornitura di acqua, luce e gas se non ha dato il suo previso consenso espresso circa l’inizio della prestazione prima della fine del periodo di 14 o 30 </a:t>
            </a:r>
            <a:r>
              <a:rPr lang="it-IT" altLang="it-IT" sz="1800" dirty="0" smtClean="0"/>
              <a:t>giorni</a:t>
            </a:r>
            <a:endParaRPr lang="it-IT" sz="1800" dirty="0"/>
          </a:p>
        </p:txBody>
      </p:sp>
      <p:sp>
        <p:nvSpPr>
          <p:cNvPr id="4" name="Segnaposto piè di pagina 3"/>
          <p:cNvSpPr>
            <a:spLocks noGrp="1"/>
          </p:cNvSpPr>
          <p:nvPr>
            <p:ph type="ftr" sz="quarter" idx="13"/>
          </p:nvPr>
        </p:nvSpPr>
        <p:spPr/>
        <p:txBody>
          <a:bodyPr/>
          <a:lstStyle/>
          <a:p>
            <a:r>
              <a:rPr lang="it-IT" dirty="0"/>
              <a:t>Principali novità in materia di tutela del consumatore</a:t>
            </a:r>
          </a:p>
        </p:txBody>
      </p:sp>
      <p:sp>
        <p:nvSpPr>
          <p:cNvPr id="5" name="Segnaposto numero diapositiva 4"/>
          <p:cNvSpPr>
            <a:spLocks noGrp="1"/>
          </p:cNvSpPr>
          <p:nvPr>
            <p:ph type="sldNum" sz="quarter" idx="14"/>
          </p:nvPr>
        </p:nvSpPr>
        <p:spPr/>
        <p:txBody>
          <a:bodyPr/>
          <a:lstStyle/>
          <a:p>
            <a:pPr algn="ctr"/>
            <a:fld id="{E9B139A4-A2BD-40B4-B72F-DEDE218F18B5}" type="slidenum">
              <a:rPr lang="it-IT" smtClean="0"/>
              <a:pPr algn="ctr"/>
              <a:t>36</a:t>
            </a:fld>
            <a:endParaRPr lang="it-IT" dirty="0"/>
          </a:p>
        </p:txBody>
      </p:sp>
      <p:sp>
        <p:nvSpPr>
          <p:cNvPr id="6" name="Cross 7">
            <a:extLst>
              <a:ext uri="{FF2B5EF4-FFF2-40B4-BE49-F238E27FC236}">
                <a16:creationId xmlns="" xmlns:a16="http://schemas.microsoft.com/office/drawing/2014/main" id="{2FE2AABE-AB23-FBC3-F43B-4AE54F2C857B}"/>
              </a:ext>
            </a:extLst>
          </p:cNvPr>
          <p:cNvSpPr/>
          <p:nvPr/>
        </p:nvSpPr>
        <p:spPr>
          <a:xfrm>
            <a:off x="406409" y="3077188"/>
            <a:ext cx="279400" cy="279400"/>
          </a:xfrm>
          <a:prstGeom prst="plus">
            <a:avLst>
              <a:gd name="adj" fmla="val 40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ross 7">
            <a:extLst>
              <a:ext uri="{FF2B5EF4-FFF2-40B4-BE49-F238E27FC236}">
                <a16:creationId xmlns="" xmlns:a16="http://schemas.microsoft.com/office/drawing/2014/main" id="{2FE2AABE-AB23-FBC3-F43B-4AE54F2C857B}"/>
              </a:ext>
            </a:extLst>
          </p:cNvPr>
          <p:cNvSpPr/>
          <p:nvPr/>
        </p:nvSpPr>
        <p:spPr>
          <a:xfrm>
            <a:off x="406409" y="4615842"/>
            <a:ext cx="279400" cy="279400"/>
          </a:xfrm>
          <a:prstGeom prst="plus">
            <a:avLst>
              <a:gd name="adj" fmla="val 40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7865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37</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080000"/>
            <a:ext cx="4085000" cy="1163395"/>
          </a:xfrm>
        </p:spPr>
        <p:txBody>
          <a:bodyPr/>
          <a:lstStyle/>
          <a:p>
            <a:r>
              <a:rPr lang="it-IT" altLang="it-IT" dirty="0"/>
              <a:t>Codice del consumo: ulteriori modifiche </a:t>
            </a:r>
            <a:r>
              <a:rPr lang="it-IT" altLang="it-IT" dirty="0" smtClean="0"/>
              <a:t>(art.59)</a:t>
            </a:r>
            <a:endParaRPr lang="it-IT" dirty="0"/>
          </a:p>
        </p:txBody>
      </p:sp>
      <p:sp>
        <p:nvSpPr>
          <p:cNvPr id="6" name="Segnaposto testo 5"/>
          <p:cNvSpPr>
            <a:spLocks noGrp="1"/>
          </p:cNvSpPr>
          <p:nvPr>
            <p:ph type="body" sz="quarter" idx="12"/>
          </p:nvPr>
        </p:nvSpPr>
        <p:spPr>
          <a:xfrm>
            <a:off x="359998" y="2558697"/>
            <a:ext cx="4085000" cy="2864567"/>
          </a:xfrm>
        </p:spPr>
        <p:txBody>
          <a:bodyPr/>
          <a:lstStyle/>
          <a:p>
            <a:pPr algn="l">
              <a:defRPr/>
            </a:pPr>
            <a:r>
              <a:rPr lang="it-IT" altLang="it-IT" sz="1400" dirty="0"/>
              <a:t>La disposizione interviene sulle </a:t>
            </a:r>
            <a:r>
              <a:rPr lang="it-IT" altLang="it-IT" sz="1400" b="1" dirty="0"/>
              <a:t>eccezioni al diritto di recesso </a:t>
            </a:r>
            <a:r>
              <a:rPr lang="it-IT" altLang="it-IT" sz="1400" dirty="0"/>
              <a:t>e prevede che il diritto di recesso, per i contratti a distanza e per i contratti negoziati fuori dei locali commerciali, è escluso relativamente ai contratti per la fornitura di contenuto digitale mediante un supporto non materiale se l’esecuzione è iniziata e, se il contratto impone al consumatore l’obbligo di pagare, qualora:</a:t>
            </a:r>
          </a:p>
        </p:txBody>
      </p:sp>
      <p:grpSp>
        <p:nvGrpSpPr>
          <p:cNvPr id="8" name="Gruppo 7"/>
          <p:cNvGrpSpPr/>
          <p:nvPr/>
        </p:nvGrpSpPr>
        <p:grpSpPr>
          <a:xfrm>
            <a:off x="4675033" y="1995328"/>
            <a:ext cx="6423273" cy="1471511"/>
            <a:chOff x="4701583" y="1484432"/>
            <a:chExt cx="6231613" cy="1471511"/>
          </a:xfrm>
        </p:grpSpPr>
        <p:sp>
          <p:nvSpPr>
            <p:cNvPr id="9" name="Cross 7">
              <a:extLst>
                <a:ext uri="{FF2B5EF4-FFF2-40B4-BE49-F238E27FC236}">
                  <a16:creationId xmlns="" xmlns:a16="http://schemas.microsoft.com/office/drawing/2014/main" id="{C4B5CBE0-743A-D7AC-422E-1CDA97C0DF2E}"/>
                </a:ext>
              </a:extLst>
            </p:cNvPr>
            <p:cNvSpPr/>
            <p:nvPr/>
          </p:nvSpPr>
          <p:spPr>
            <a:xfrm>
              <a:off x="4701583" y="158304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10" name="TextBox 8">
              <a:extLst>
                <a:ext uri="{FF2B5EF4-FFF2-40B4-BE49-F238E27FC236}">
                  <a16:creationId xmlns="" xmlns:a16="http://schemas.microsoft.com/office/drawing/2014/main" id="{9AD38D8E-256B-E15E-6A63-BB3A3622E63A}"/>
                </a:ext>
              </a:extLst>
            </p:cNvPr>
            <p:cNvSpPr txBox="1"/>
            <p:nvPr/>
          </p:nvSpPr>
          <p:spPr>
            <a:xfrm>
              <a:off x="4980981" y="1484432"/>
              <a:ext cx="5952215" cy="1471511"/>
            </a:xfrm>
            <a:prstGeom prst="rect">
              <a:avLst/>
            </a:prstGeom>
            <a:noFill/>
          </p:spPr>
          <p:txBody>
            <a:bodyPr wrap="square" lIns="360000" tIns="0" rIns="360000" bIns="360000">
              <a:spAutoFit/>
            </a:bodyPr>
            <a:lstStyle/>
            <a:p>
              <a:pPr>
                <a:lnSpc>
                  <a:spcPct val="150000"/>
                </a:lnSpc>
              </a:pPr>
              <a:r>
                <a:rPr lang="it-IT" altLang="it-IT" sz="1600" dirty="0">
                  <a:solidFill>
                    <a:schemeClr val="tx1">
                      <a:lumMod val="65000"/>
                      <a:lumOff val="35000"/>
                    </a:schemeClr>
                  </a:solidFill>
                  <a:latin typeface="tahoma "/>
                </a:rPr>
                <a:t>il consumatore abbia dato il suo previo consenso espresso a iniziare la prestazione durante il periodo di diritto di recesso</a:t>
              </a:r>
            </a:p>
          </p:txBody>
        </p:sp>
      </p:grpSp>
      <p:grpSp>
        <p:nvGrpSpPr>
          <p:cNvPr id="14" name="Gruppo 13"/>
          <p:cNvGrpSpPr/>
          <p:nvPr/>
        </p:nvGrpSpPr>
        <p:grpSpPr>
          <a:xfrm>
            <a:off x="4675033" y="3369488"/>
            <a:ext cx="6423273" cy="1102179"/>
            <a:chOff x="4701583" y="1484432"/>
            <a:chExt cx="6231613" cy="1102179"/>
          </a:xfrm>
        </p:grpSpPr>
        <p:sp>
          <p:nvSpPr>
            <p:cNvPr id="15"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16" name="TextBox 8">
              <a:extLst>
                <a:ext uri="{FF2B5EF4-FFF2-40B4-BE49-F238E27FC236}">
                  <a16:creationId xmlns="" xmlns:a16="http://schemas.microsoft.com/office/drawing/2014/main" id="{9AD38D8E-256B-E15E-6A63-BB3A3622E63A}"/>
                </a:ext>
              </a:extLst>
            </p:cNvPr>
            <p:cNvSpPr txBox="1"/>
            <p:nvPr/>
          </p:nvSpPr>
          <p:spPr>
            <a:xfrm>
              <a:off x="4980981" y="1484432"/>
              <a:ext cx="5952215" cy="1102179"/>
            </a:xfrm>
            <a:prstGeom prst="rect">
              <a:avLst/>
            </a:prstGeom>
            <a:noFill/>
          </p:spPr>
          <p:txBody>
            <a:bodyPr wrap="square" lIns="360000" tIns="0" rIns="360000" bIns="360000">
              <a:spAutoFit/>
            </a:bodyPr>
            <a:lstStyle/>
            <a:p>
              <a:pPr>
                <a:lnSpc>
                  <a:spcPct val="150000"/>
                </a:lnSpc>
              </a:pPr>
              <a:r>
                <a:rPr lang="it-IT" altLang="it-IT" sz="1600" dirty="0">
                  <a:solidFill>
                    <a:schemeClr val="tx1">
                      <a:lumMod val="65000"/>
                      <a:lumOff val="35000"/>
                    </a:schemeClr>
                  </a:solidFill>
                  <a:latin typeface="tahoma "/>
                </a:rPr>
                <a:t>il consumatore abbia riconosciuto di perdere così il proprio diritto di recesso; </a:t>
              </a:r>
            </a:p>
          </p:txBody>
        </p:sp>
      </p:grpSp>
      <p:grpSp>
        <p:nvGrpSpPr>
          <p:cNvPr id="13" name="Gruppo 12"/>
          <p:cNvGrpSpPr/>
          <p:nvPr/>
        </p:nvGrpSpPr>
        <p:grpSpPr>
          <a:xfrm>
            <a:off x="4675033" y="4374315"/>
            <a:ext cx="6423273" cy="1471511"/>
            <a:chOff x="4701583" y="1484432"/>
            <a:chExt cx="6231613" cy="1471511"/>
          </a:xfrm>
        </p:grpSpPr>
        <p:sp>
          <p:nvSpPr>
            <p:cNvPr id="17"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18" name="TextBox 8">
              <a:extLst>
                <a:ext uri="{FF2B5EF4-FFF2-40B4-BE49-F238E27FC236}">
                  <a16:creationId xmlns="" xmlns:a16="http://schemas.microsoft.com/office/drawing/2014/main" id="{9AD38D8E-256B-E15E-6A63-BB3A3622E63A}"/>
                </a:ext>
              </a:extLst>
            </p:cNvPr>
            <p:cNvSpPr txBox="1"/>
            <p:nvPr/>
          </p:nvSpPr>
          <p:spPr>
            <a:xfrm>
              <a:off x="4980981" y="1484432"/>
              <a:ext cx="5952215" cy="1471511"/>
            </a:xfrm>
            <a:prstGeom prst="rect">
              <a:avLst/>
            </a:prstGeom>
            <a:noFill/>
          </p:spPr>
          <p:txBody>
            <a:bodyPr wrap="square" lIns="360000" tIns="0" rIns="360000" bIns="360000">
              <a:spAutoFit/>
            </a:bodyPr>
            <a:lstStyle/>
            <a:p>
              <a:pPr>
                <a:lnSpc>
                  <a:spcPct val="150000"/>
                </a:lnSpc>
              </a:pPr>
              <a:r>
                <a:rPr lang="it-IT" altLang="it-IT" sz="1600" dirty="0">
                  <a:solidFill>
                    <a:schemeClr val="tx1">
                      <a:lumMod val="65000"/>
                      <a:lumOff val="35000"/>
                    </a:schemeClr>
                  </a:solidFill>
                  <a:latin typeface="tahoma "/>
                </a:rPr>
                <a:t>il professionista abbia fornito la conferma conformemente all’articolo 50, comma 2, o all’articolo 51, comma 7 del Codice medesimo</a:t>
              </a:r>
            </a:p>
          </p:txBody>
        </p:sp>
      </p:grpSp>
    </p:spTree>
    <p:extLst>
      <p:ext uri="{BB962C8B-B14F-4D97-AF65-F5344CB8AC3E}">
        <p14:creationId xmlns:p14="http://schemas.microsoft.com/office/powerpoint/2010/main" val="1353291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38</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a:xfrm>
            <a:off x="360000" y="1080000"/>
            <a:ext cx="4085000" cy="1163395"/>
          </a:xfrm>
        </p:spPr>
        <p:txBody>
          <a:bodyPr/>
          <a:lstStyle/>
          <a:p>
            <a:r>
              <a:rPr lang="it-IT" altLang="it-IT" dirty="0"/>
              <a:t>Codice del consumo: ulteriori modifiche </a:t>
            </a:r>
            <a:r>
              <a:rPr lang="it-IT" altLang="it-IT" dirty="0" smtClean="0"/>
              <a:t>(art.59)</a:t>
            </a:r>
            <a:endParaRPr lang="it-IT" dirty="0"/>
          </a:p>
        </p:txBody>
      </p:sp>
      <p:sp>
        <p:nvSpPr>
          <p:cNvPr id="6" name="Segnaposto testo 5"/>
          <p:cNvSpPr>
            <a:spLocks noGrp="1"/>
          </p:cNvSpPr>
          <p:nvPr>
            <p:ph type="body" sz="quarter" idx="12"/>
          </p:nvPr>
        </p:nvSpPr>
        <p:spPr>
          <a:xfrm>
            <a:off x="359998" y="2558697"/>
            <a:ext cx="4085000" cy="319126"/>
          </a:xfrm>
        </p:spPr>
        <p:txBody>
          <a:bodyPr/>
          <a:lstStyle/>
          <a:p>
            <a:pPr algn="l">
              <a:defRPr/>
            </a:pPr>
            <a:r>
              <a:rPr lang="it-IT" altLang="it-IT" sz="1600" dirty="0"/>
              <a:t> </a:t>
            </a:r>
            <a:r>
              <a:rPr lang="it-IT" altLang="it-IT" sz="1400" dirty="0"/>
              <a:t>Nel medesimo articolo viene precisato che:</a:t>
            </a:r>
          </a:p>
        </p:txBody>
      </p:sp>
      <p:grpSp>
        <p:nvGrpSpPr>
          <p:cNvPr id="8" name="Gruppo 7"/>
          <p:cNvGrpSpPr/>
          <p:nvPr/>
        </p:nvGrpSpPr>
        <p:grpSpPr>
          <a:xfrm>
            <a:off x="4675033" y="1493288"/>
            <a:ext cx="6423273" cy="1794613"/>
            <a:chOff x="4701583" y="1484432"/>
            <a:chExt cx="6231613" cy="1794613"/>
          </a:xfrm>
        </p:grpSpPr>
        <p:sp>
          <p:nvSpPr>
            <p:cNvPr id="9" name="Cross 7">
              <a:extLst>
                <a:ext uri="{FF2B5EF4-FFF2-40B4-BE49-F238E27FC236}">
                  <a16:creationId xmlns="" xmlns:a16="http://schemas.microsoft.com/office/drawing/2014/main" id="{C4B5CBE0-743A-D7AC-422E-1CDA97C0DF2E}"/>
                </a:ext>
              </a:extLst>
            </p:cNvPr>
            <p:cNvSpPr/>
            <p:nvPr/>
          </p:nvSpPr>
          <p:spPr>
            <a:xfrm>
              <a:off x="4701583" y="158304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10" name="TextBox 8">
              <a:extLst>
                <a:ext uri="{FF2B5EF4-FFF2-40B4-BE49-F238E27FC236}">
                  <a16:creationId xmlns="" xmlns:a16="http://schemas.microsoft.com/office/drawing/2014/main" id="{9AD38D8E-256B-E15E-6A63-BB3A3622E63A}"/>
                </a:ext>
              </a:extLst>
            </p:cNvPr>
            <p:cNvSpPr txBox="1"/>
            <p:nvPr/>
          </p:nvSpPr>
          <p:spPr>
            <a:xfrm>
              <a:off x="4980981" y="1484432"/>
              <a:ext cx="5952215" cy="1794613"/>
            </a:xfrm>
            <a:prstGeom prst="rect">
              <a:avLst/>
            </a:prstGeom>
            <a:noFill/>
          </p:spPr>
          <p:txBody>
            <a:bodyPr wrap="square" lIns="360000" tIns="0" rIns="360000" bIns="360000">
              <a:spAutoFit/>
            </a:bodyPr>
            <a:lstStyle/>
            <a:p>
              <a:pPr>
                <a:lnSpc>
                  <a:spcPct val="150000"/>
                </a:lnSpc>
              </a:pPr>
              <a:r>
                <a:rPr lang="it-IT" altLang="it-IT" sz="1600" dirty="0">
                  <a:solidFill>
                    <a:schemeClr val="tx1">
                      <a:lumMod val="65000"/>
                      <a:lumOff val="35000"/>
                    </a:schemeClr>
                  </a:solidFill>
                  <a:latin typeface="tahoma "/>
                </a:rPr>
                <a:t>le </a:t>
              </a:r>
              <a:r>
                <a:rPr lang="it-IT" altLang="it-IT" sz="1600" b="1" dirty="0">
                  <a:solidFill>
                    <a:schemeClr val="tx1">
                      <a:lumMod val="65000"/>
                      <a:lumOff val="35000"/>
                    </a:schemeClr>
                  </a:solidFill>
                  <a:latin typeface="tahoma "/>
                </a:rPr>
                <a:t>eccezioni al diritto di recesso </a:t>
              </a:r>
              <a:r>
                <a:rPr lang="it-IT" altLang="it-IT" sz="1600" dirty="0">
                  <a:solidFill>
                    <a:schemeClr val="tx1">
                      <a:lumMod val="65000"/>
                      <a:lumOff val="35000"/>
                    </a:schemeClr>
                  </a:solidFill>
                  <a:latin typeface="tahoma "/>
                </a:rPr>
                <a:t>non si applicano ai contratti conclusi nel contesto di visite non richieste presso l'abitazione del consumatore e di escursioni organizzate per promuovere o vendere prodotti al </a:t>
              </a:r>
              <a:r>
                <a:rPr lang="it-IT" altLang="it-IT" sz="1600" dirty="0" smtClean="0">
                  <a:solidFill>
                    <a:schemeClr val="tx1">
                      <a:lumMod val="65000"/>
                      <a:lumOff val="35000"/>
                    </a:schemeClr>
                  </a:solidFill>
                  <a:latin typeface="tahoma "/>
                </a:rPr>
                <a:t>consumatore;</a:t>
              </a:r>
              <a:endParaRPr lang="it-IT" altLang="it-IT" sz="1600" dirty="0">
                <a:solidFill>
                  <a:schemeClr val="tx1">
                    <a:lumMod val="65000"/>
                    <a:lumOff val="35000"/>
                  </a:schemeClr>
                </a:solidFill>
                <a:latin typeface="tahoma "/>
              </a:endParaRPr>
            </a:p>
          </p:txBody>
        </p:sp>
      </p:grpSp>
      <p:grpSp>
        <p:nvGrpSpPr>
          <p:cNvPr id="13" name="Gruppo 12"/>
          <p:cNvGrpSpPr/>
          <p:nvPr/>
        </p:nvGrpSpPr>
        <p:grpSpPr>
          <a:xfrm>
            <a:off x="4675033" y="3173005"/>
            <a:ext cx="6423273" cy="3318171"/>
            <a:chOff x="4701583" y="1484432"/>
            <a:chExt cx="6231613" cy="3318171"/>
          </a:xfrm>
        </p:grpSpPr>
        <p:sp>
          <p:nvSpPr>
            <p:cNvPr id="17" name="Cross 7">
              <a:extLst>
                <a:ext uri="{FF2B5EF4-FFF2-40B4-BE49-F238E27FC236}">
                  <a16:creationId xmlns="" xmlns:a16="http://schemas.microsoft.com/office/drawing/2014/main" id="{C4B5CBE0-743A-D7AC-422E-1CDA97C0DF2E}"/>
                </a:ext>
              </a:extLst>
            </p:cNvPr>
            <p:cNvSpPr/>
            <p:nvPr/>
          </p:nvSpPr>
          <p:spPr>
            <a:xfrm>
              <a:off x="4701583" y="1565117"/>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endParaRPr lang="en-ID" sz="160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18" name="TextBox 8">
              <a:extLst>
                <a:ext uri="{FF2B5EF4-FFF2-40B4-BE49-F238E27FC236}">
                  <a16:creationId xmlns="" xmlns:a16="http://schemas.microsoft.com/office/drawing/2014/main" id="{9AD38D8E-256B-E15E-6A63-BB3A3622E63A}"/>
                </a:ext>
              </a:extLst>
            </p:cNvPr>
            <p:cNvSpPr txBox="1"/>
            <p:nvPr/>
          </p:nvSpPr>
          <p:spPr>
            <a:xfrm>
              <a:off x="4980981" y="1484432"/>
              <a:ext cx="5952215" cy="3318171"/>
            </a:xfrm>
            <a:prstGeom prst="rect">
              <a:avLst/>
            </a:prstGeom>
            <a:noFill/>
          </p:spPr>
          <p:txBody>
            <a:bodyPr wrap="square" lIns="360000" tIns="0" rIns="360000" bIns="360000">
              <a:spAutoFit/>
            </a:bodyPr>
            <a:lstStyle/>
            <a:p>
              <a:pPr>
                <a:lnSpc>
                  <a:spcPct val="150000"/>
                </a:lnSpc>
              </a:pPr>
              <a:r>
                <a:rPr lang="it-IT" altLang="it-IT" sz="1600" dirty="0">
                  <a:solidFill>
                    <a:schemeClr val="tx1">
                      <a:lumMod val="65000"/>
                      <a:lumOff val="35000"/>
                    </a:schemeClr>
                  </a:solidFill>
                  <a:latin typeface="tahoma "/>
                </a:rPr>
                <a:t>nei </a:t>
              </a:r>
              <a:r>
                <a:rPr lang="it-IT" altLang="it-IT" sz="1600" b="1" dirty="0">
                  <a:solidFill>
                    <a:schemeClr val="tx1">
                      <a:lumMod val="65000"/>
                      <a:lumOff val="35000"/>
                    </a:schemeClr>
                  </a:solidFill>
                  <a:latin typeface="tahoma "/>
                </a:rPr>
                <a:t>contratti di servizio </a:t>
              </a:r>
              <a:r>
                <a:rPr lang="it-IT" altLang="it-IT" sz="1600" dirty="0">
                  <a:solidFill>
                    <a:schemeClr val="tx1">
                      <a:lumMod val="65000"/>
                      <a:lumOff val="35000"/>
                    </a:schemeClr>
                  </a:solidFill>
                  <a:latin typeface="tahoma "/>
                </a:rPr>
                <a:t>che impongono al consumatore l’obbligo di pagare quando egli abbia specificamente richiesto una visita da parte del professionista ai fini dell’effettuazione di lavori di riparazione, il consumatore perde il diritto di recesso dopo che il servizio è stato interamente prestato, purché l’esecuzione abbia avuto inizio con il previo consenso espresso dal consumatore medesimo</a:t>
              </a:r>
            </a:p>
          </p:txBody>
        </p:sp>
      </p:grpSp>
    </p:spTree>
    <p:extLst>
      <p:ext uri="{BB962C8B-B14F-4D97-AF65-F5344CB8AC3E}">
        <p14:creationId xmlns:p14="http://schemas.microsoft.com/office/powerpoint/2010/main" val="2793337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82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r>
              <a:rPr lang="it-IT" dirty="0"/>
              <a:t>Principali novità in materia di tutela del consumatore</a:t>
            </a:r>
          </a:p>
        </p:txBody>
      </p:sp>
      <p:sp>
        <p:nvSpPr>
          <p:cNvPr id="3" name="Segnaposto numero diapositiva 2"/>
          <p:cNvSpPr>
            <a:spLocks noGrp="1"/>
          </p:cNvSpPr>
          <p:nvPr>
            <p:ph type="sldNum" sz="quarter" idx="11"/>
          </p:nvPr>
        </p:nvSpPr>
        <p:spPr/>
        <p:txBody>
          <a:bodyPr/>
          <a:lstStyle/>
          <a:p>
            <a:pPr algn="ctr"/>
            <a:fld id="{E9B139A4-A2BD-40B4-B72F-DEDE218F18B5}" type="slidenum">
              <a:rPr lang="it-IT" smtClean="0"/>
              <a:pPr algn="ctr"/>
              <a:t>4</a:t>
            </a:fld>
            <a:endParaRPr lang="it-IT" dirty="0"/>
          </a:p>
        </p:txBody>
      </p:sp>
      <p:sp>
        <p:nvSpPr>
          <p:cNvPr id="4" name="Segnaposto testo 3"/>
          <p:cNvSpPr>
            <a:spLocks noGrp="1"/>
          </p:cNvSpPr>
          <p:nvPr>
            <p:ph type="body" sz="quarter" idx="13"/>
          </p:nvPr>
        </p:nvSpPr>
        <p:spPr/>
        <p:txBody>
          <a:bodyPr/>
          <a:lstStyle/>
          <a:p>
            <a:endParaRPr lang="it-IT"/>
          </a:p>
        </p:txBody>
      </p:sp>
      <p:sp>
        <p:nvSpPr>
          <p:cNvPr id="5" name="Titolo 4"/>
          <p:cNvSpPr>
            <a:spLocks noGrp="1"/>
          </p:cNvSpPr>
          <p:nvPr>
            <p:ph type="title"/>
          </p:nvPr>
        </p:nvSpPr>
        <p:spPr/>
        <p:txBody>
          <a:bodyPr/>
          <a:lstStyle/>
          <a:p>
            <a:r>
              <a:rPr lang="it-IT" dirty="0">
                <a:solidFill>
                  <a:srgbClr val="F14617"/>
                </a:solidFill>
              </a:rPr>
              <a:t>ATTENZIONE</a:t>
            </a:r>
          </a:p>
        </p:txBody>
      </p:sp>
      <p:sp>
        <p:nvSpPr>
          <p:cNvPr id="6" name="Segnaposto testo 5"/>
          <p:cNvSpPr>
            <a:spLocks noGrp="1"/>
          </p:cNvSpPr>
          <p:nvPr>
            <p:ph type="body" sz="quarter" idx="12"/>
          </p:nvPr>
        </p:nvSpPr>
        <p:spPr>
          <a:xfrm>
            <a:off x="359998" y="2113472"/>
            <a:ext cx="10932000" cy="4134465"/>
          </a:xfrm>
        </p:spPr>
        <p:txBody>
          <a:bodyPr/>
          <a:lstStyle/>
          <a:p>
            <a:r>
              <a:rPr lang="it-IT" altLang="it-IT" sz="2400" dirty="0">
                <a:solidFill>
                  <a:schemeClr val="tx1">
                    <a:lumMod val="65000"/>
                    <a:lumOff val="35000"/>
                  </a:schemeClr>
                </a:solidFill>
              </a:rPr>
              <a:t>La disciplina sulle </a:t>
            </a:r>
            <a:r>
              <a:rPr lang="it-IT" altLang="it-IT" sz="2400" b="1" dirty="0">
                <a:solidFill>
                  <a:srgbClr val="F14617"/>
                </a:solidFill>
              </a:rPr>
              <a:t>pratiche commerciali scorrette</a:t>
            </a:r>
            <a:r>
              <a:rPr lang="it-IT" altLang="it-IT" sz="2400" dirty="0">
                <a:solidFill>
                  <a:srgbClr val="F14617"/>
                </a:solidFill>
              </a:rPr>
              <a:t> </a:t>
            </a:r>
            <a:r>
              <a:rPr lang="it-IT" altLang="it-IT" sz="2400" dirty="0">
                <a:solidFill>
                  <a:schemeClr val="tx1">
                    <a:lumMod val="65000"/>
                    <a:lumOff val="35000"/>
                  </a:schemeClr>
                </a:solidFill>
              </a:rPr>
              <a:t>viene in ogni caso applicata anche in materia di annunci di riduzione di prezzo.</a:t>
            </a:r>
          </a:p>
          <a:p>
            <a:endParaRPr lang="it-IT" altLang="it-IT" sz="2400" dirty="0">
              <a:solidFill>
                <a:schemeClr val="tx1">
                  <a:lumMod val="65000"/>
                  <a:lumOff val="35000"/>
                </a:schemeClr>
              </a:solidFill>
            </a:endParaRPr>
          </a:p>
          <a:p>
            <a:r>
              <a:rPr lang="it-IT" altLang="it-IT" sz="2400" dirty="0" smtClean="0">
                <a:solidFill>
                  <a:schemeClr val="tx1">
                    <a:lumMod val="65000"/>
                    <a:lumOff val="35000"/>
                  </a:schemeClr>
                </a:solidFill>
              </a:rPr>
              <a:t>Gli </a:t>
            </a:r>
            <a:r>
              <a:rPr lang="it-IT" altLang="it-IT" sz="2400" dirty="0">
                <a:solidFill>
                  <a:schemeClr val="tx1">
                    <a:lumMod val="65000"/>
                    <a:lumOff val="35000"/>
                  </a:schemeClr>
                </a:solidFill>
              </a:rPr>
              <a:t>operatori dovranno pertanto fare attenzione, durante le campagne promozionali, ad evitare di mettere in atto comportamenti che possano essere inquadrati tra le azioni ingannevoli e conseguentemente sanzionati come pratiche commerciali scorrette</a:t>
            </a:r>
            <a:endParaRPr lang="it-IT" sz="2400" dirty="0">
              <a:solidFill>
                <a:schemeClr val="tx1">
                  <a:lumMod val="65000"/>
                  <a:lumOff val="35000"/>
                </a:schemeClr>
              </a:solidFill>
            </a:endParaRPr>
          </a:p>
        </p:txBody>
      </p:sp>
    </p:spTree>
    <p:extLst>
      <p:ext uri="{BB962C8B-B14F-4D97-AF65-F5344CB8AC3E}">
        <p14:creationId xmlns:p14="http://schemas.microsoft.com/office/powerpoint/2010/main" val="188169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 xmlns:a16="http://schemas.microsoft.com/office/drawing/2014/main" id="{50F3C6C8-6A33-69FF-151A-38E141B51AE7}"/>
              </a:ext>
            </a:extLst>
          </p:cNvPr>
          <p:cNvSpPr>
            <a:spLocks noGrp="1"/>
          </p:cNvSpPr>
          <p:nvPr>
            <p:ph type="ftr" sz="quarter" idx="10"/>
          </p:nvPr>
        </p:nvSpPr>
        <p:spPr/>
        <p:txBody>
          <a:bodyPr/>
          <a:lstStyle/>
          <a:p>
            <a:r>
              <a:rPr lang="it-IT" dirty="0"/>
              <a:t>Principali novità in materia di tutela del consumatore</a:t>
            </a:r>
          </a:p>
        </p:txBody>
      </p:sp>
      <p:sp>
        <p:nvSpPr>
          <p:cNvPr id="3" name="Segnaposto numero diapositiva 2">
            <a:extLst>
              <a:ext uri="{FF2B5EF4-FFF2-40B4-BE49-F238E27FC236}">
                <a16:creationId xmlns="" xmlns:a16="http://schemas.microsoft.com/office/drawing/2014/main" id="{3562130E-5069-5979-F6D0-2681DE1D6343}"/>
              </a:ext>
            </a:extLst>
          </p:cNvPr>
          <p:cNvSpPr>
            <a:spLocks noGrp="1"/>
          </p:cNvSpPr>
          <p:nvPr>
            <p:ph type="sldNum" sz="quarter" idx="11"/>
          </p:nvPr>
        </p:nvSpPr>
        <p:spPr/>
        <p:txBody>
          <a:bodyPr/>
          <a:lstStyle/>
          <a:p>
            <a:pPr algn="ctr"/>
            <a:fld id="{E9B139A4-A2BD-40B4-B72F-DEDE218F18B5}" type="slidenum">
              <a:rPr lang="it-IT" smtClean="0"/>
              <a:pPr algn="ctr"/>
              <a:t>5</a:t>
            </a:fld>
            <a:endParaRPr lang="it-IT" dirty="0"/>
          </a:p>
        </p:txBody>
      </p:sp>
      <p:sp>
        <p:nvSpPr>
          <p:cNvPr id="4" name="Titolo 3">
            <a:extLst>
              <a:ext uri="{FF2B5EF4-FFF2-40B4-BE49-F238E27FC236}">
                <a16:creationId xmlns="" xmlns:a16="http://schemas.microsoft.com/office/drawing/2014/main" id="{8561BCCA-B5E4-EA20-0CDA-FFA9B0C776FF}"/>
              </a:ext>
            </a:extLst>
          </p:cNvPr>
          <p:cNvSpPr>
            <a:spLocks noGrp="1"/>
          </p:cNvSpPr>
          <p:nvPr>
            <p:ph type="title"/>
          </p:nvPr>
        </p:nvSpPr>
        <p:spPr/>
        <p:txBody>
          <a:bodyPr/>
          <a:lstStyle/>
          <a:p>
            <a:r>
              <a:rPr lang="it-IT" dirty="0" smtClean="0"/>
              <a:t>Annunci di riduzione di prezzo</a:t>
            </a:r>
            <a:endParaRPr lang="it-IT" dirty="0"/>
          </a:p>
        </p:txBody>
      </p:sp>
      <p:sp>
        <p:nvSpPr>
          <p:cNvPr id="5" name="Segnaposto testo 4">
            <a:extLst>
              <a:ext uri="{FF2B5EF4-FFF2-40B4-BE49-F238E27FC236}">
                <a16:creationId xmlns="" xmlns:a16="http://schemas.microsoft.com/office/drawing/2014/main" id="{840CF531-8DFB-FB6B-683A-27D8AA38C05A}"/>
              </a:ext>
            </a:extLst>
          </p:cNvPr>
          <p:cNvSpPr>
            <a:spLocks noGrp="1"/>
          </p:cNvSpPr>
          <p:nvPr>
            <p:ph type="body" sz="quarter" idx="12"/>
          </p:nvPr>
        </p:nvSpPr>
        <p:spPr>
          <a:xfrm>
            <a:off x="359998" y="2185192"/>
            <a:ext cx="10932000" cy="415498"/>
          </a:xfrm>
        </p:spPr>
        <p:txBody>
          <a:bodyPr/>
          <a:lstStyle/>
          <a:p>
            <a:pPr>
              <a:defRPr/>
            </a:pPr>
            <a:r>
              <a:rPr lang="it-IT" altLang="it-IT" sz="1800" dirty="0">
                <a:solidFill>
                  <a:schemeClr val="tx1">
                    <a:lumMod val="65000"/>
                    <a:lumOff val="35000"/>
                  </a:schemeClr>
                </a:solidFill>
              </a:rPr>
              <a:t>In ogni annuncio di riduzione di prezzo va indicato (comma 1):</a:t>
            </a:r>
          </a:p>
        </p:txBody>
      </p:sp>
      <p:grpSp>
        <p:nvGrpSpPr>
          <p:cNvPr id="9" name="Gruppo 8"/>
          <p:cNvGrpSpPr/>
          <p:nvPr/>
        </p:nvGrpSpPr>
        <p:grpSpPr>
          <a:xfrm>
            <a:off x="1309534" y="3250509"/>
            <a:ext cx="2495550" cy="2540000"/>
            <a:chOff x="359998" y="3250509"/>
            <a:chExt cx="2495550" cy="2540000"/>
          </a:xfrm>
          <a:solidFill>
            <a:srgbClr val="FFC000"/>
          </a:solidFill>
        </p:grpSpPr>
        <p:sp>
          <p:nvSpPr>
            <p:cNvPr id="14" name="Rectangle 6">
              <a:extLst>
                <a:ext uri="{FF2B5EF4-FFF2-40B4-BE49-F238E27FC236}">
                  <a16:creationId xmlns="" xmlns:a16="http://schemas.microsoft.com/office/drawing/2014/main" id="{C738BC33-3C00-9EBC-EC2E-ECD4FF2A8D80}"/>
                </a:ext>
              </a:extLst>
            </p:cNvPr>
            <p:cNvSpPr/>
            <p:nvPr/>
          </p:nvSpPr>
          <p:spPr>
            <a:xfrm>
              <a:off x="359998" y="3250509"/>
              <a:ext cx="2495550" cy="2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9" name="TextBox 25">
              <a:extLst>
                <a:ext uri="{FF2B5EF4-FFF2-40B4-BE49-F238E27FC236}">
                  <a16:creationId xmlns="" xmlns:a16="http://schemas.microsoft.com/office/drawing/2014/main" id="{309432D1-C69A-9E4F-6873-B2FEE56F7F83}"/>
                </a:ext>
              </a:extLst>
            </p:cNvPr>
            <p:cNvSpPr txBox="1">
              <a:spLocks noChangeArrowheads="1"/>
            </p:cNvSpPr>
            <p:nvPr/>
          </p:nvSpPr>
          <p:spPr bwMode="auto">
            <a:xfrm>
              <a:off x="359998" y="3745124"/>
              <a:ext cx="2495550" cy="15696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algn="ctr">
                <a:defRPr/>
              </a:pPr>
              <a:r>
                <a:rPr lang="it-IT" altLang="it-IT"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il </a:t>
              </a:r>
              <a:r>
                <a:rPr lang="it-IT" altLang="it-IT"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prezzo precedente </a:t>
              </a:r>
              <a:r>
                <a:rPr lang="it-IT" altLang="it-IT"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applicato dal professionista</a:t>
              </a:r>
            </a:p>
          </p:txBody>
        </p:sp>
      </p:grpSp>
      <p:sp>
        <p:nvSpPr>
          <p:cNvPr id="51" name="TextBox 25">
            <a:extLst>
              <a:ext uri="{FF2B5EF4-FFF2-40B4-BE49-F238E27FC236}">
                <a16:creationId xmlns="" xmlns:a16="http://schemas.microsoft.com/office/drawing/2014/main" id="{BC55E9DE-8642-9345-DB42-E54D620F53E5}"/>
              </a:ext>
            </a:extLst>
          </p:cNvPr>
          <p:cNvSpPr txBox="1">
            <a:spLocks noChangeArrowheads="1"/>
          </p:cNvSpPr>
          <p:nvPr/>
        </p:nvSpPr>
        <p:spPr bwMode="auto">
          <a:xfrm>
            <a:off x="8436927" y="4387680"/>
            <a:ext cx="2495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algn="ctr" eaLnBrk="1" hangingPunct="1"/>
            <a:r>
              <a:rPr lang="en-US" alt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210</a:t>
            </a:r>
          </a:p>
        </p:txBody>
      </p:sp>
      <p:grpSp>
        <p:nvGrpSpPr>
          <p:cNvPr id="8" name="Gruppo 7"/>
          <p:cNvGrpSpPr/>
          <p:nvPr/>
        </p:nvGrpSpPr>
        <p:grpSpPr>
          <a:xfrm>
            <a:off x="4270000" y="3250509"/>
            <a:ext cx="2495550" cy="2540000"/>
            <a:chOff x="3052308" y="3250509"/>
            <a:chExt cx="2495550" cy="2540000"/>
          </a:xfrm>
          <a:solidFill>
            <a:srgbClr val="FFC000"/>
          </a:solidFill>
        </p:grpSpPr>
        <p:sp>
          <p:nvSpPr>
            <p:cNvPr id="26" name="Rectangle 6">
              <a:extLst>
                <a:ext uri="{FF2B5EF4-FFF2-40B4-BE49-F238E27FC236}">
                  <a16:creationId xmlns="" xmlns:a16="http://schemas.microsoft.com/office/drawing/2014/main" id="{0C25041F-BA41-6CB3-45EB-7D4E0B49090F}"/>
                </a:ext>
              </a:extLst>
            </p:cNvPr>
            <p:cNvSpPr/>
            <p:nvPr/>
          </p:nvSpPr>
          <p:spPr>
            <a:xfrm>
              <a:off x="3052308" y="3250509"/>
              <a:ext cx="2495550" cy="2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6" name="TextBox 25">
              <a:extLst>
                <a:ext uri="{FF2B5EF4-FFF2-40B4-BE49-F238E27FC236}">
                  <a16:creationId xmlns="" xmlns:a16="http://schemas.microsoft.com/office/drawing/2014/main" id="{309432D1-C69A-9E4F-6873-B2FEE56F7F83}"/>
                </a:ext>
              </a:extLst>
            </p:cNvPr>
            <p:cNvSpPr txBox="1">
              <a:spLocks noChangeArrowheads="1"/>
            </p:cNvSpPr>
            <p:nvPr/>
          </p:nvSpPr>
          <p:spPr bwMode="auto">
            <a:xfrm>
              <a:off x="3052308" y="3745124"/>
              <a:ext cx="2495550" cy="12003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algn="ctr">
                <a:defRPr/>
              </a:pPr>
              <a:r>
                <a:rPr lang="it-IT" altLang="it-IT"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 un </a:t>
              </a:r>
              <a:r>
                <a:rPr lang="it-IT" altLang="it-IT"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determinato</a:t>
              </a:r>
              <a:r>
                <a:rPr lang="it-IT" altLang="it-IT"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periodo di tempo</a:t>
              </a:r>
            </a:p>
          </p:txBody>
        </p:sp>
      </p:grpSp>
      <p:grpSp>
        <p:nvGrpSpPr>
          <p:cNvPr id="7" name="Gruppo 6"/>
          <p:cNvGrpSpPr/>
          <p:nvPr/>
        </p:nvGrpSpPr>
        <p:grpSpPr>
          <a:xfrm>
            <a:off x="7230466" y="3250509"/>
            <a:ext cx="2495550" cy="2540000"/>
            <a:chOff x="5744618" y="3250509"/>
            <a:chExt cx="2495550" cy="2540000"/>
          </a:xfrm>
          <a:solidFill>
            <a:srgbClr val="FFC000"/>
          </a:solidFill>
        </p:grpSpPr>
        <p:sp>
          <p:nvSpPr>
            <p:cNvPr id="37" name="Rectangle 6">
              <a:extLst>
                <a:ext uri="{FF2B5EF4-FFF2-40B4-BE49-F238E27FC236}">
                  <a16:creationId xmlns="" xmlns:a16="http://schemas.microsoft.com/office/drawing/2014/main" id="{76F60CDE-86CD-2FB7-A01A-94AC686C14DE}"/>
                </a:ext>
              </a:extLst>
            </p:cNvPr>
            <p:cNvSpPr/>
            <p:nvPr/>
          </p:nvSpPr>
          <p:spPr>
            <a:xfrm>
              <a:off x="5744618" y="3250509"/>
              <a:ext cx="2495550" cy="2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57" name="TextBox 25">
              <a:extLst>
                <a:ext uri="{FF2B5EF4-FFF2-40B4-BE49-F238E27FC236}">
                  <a16:creationId xmlns="" xmlns:a16="http://schemas.microsoft.com/office/drawing/2014/main" id="{309432D1-C69A-9E4F-6873-B2FEE56F7F83}"/>
                </a:ext>
              </a:extLst>
            </p:cNvPr>
            <p:cNvSpPr txBox="1">
              <a:spLocks noChangeArrowheads="1"/>
            </p:cNvSpPr>
            <p:nvPr/>
          </p:nvSpPr>
          <p:spPr bwMode="auto">
            <a:xfrm>
              <a:off x="5744618" y="3745124"/>
              <a:ext cx="2495550" cy="12003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algn="ctr">
                <a:defRPr/>
              </a:pPr>
              <a:r>
                <a:rPr lang="it-IT" altLang="it-IT"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prima</a:t>
              </a:r>
              <a:r>
                <a:rPr lang="it-IT" altLang="it-IT"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dell’applicazione di tale riduzione</a:t>
              </a:r>
            </a:p>
          </p:txBody>
        </p:sp>
      </p:grpSp>
    </p:spTree>
    <p:extLst>
      <p:ext uri="{BB962C8B-B14F-4D97-AF65-F5344CB8AC3E}">
        <p14:creationId xmlns:p14="http://schemas.microsoft.com/office/powerpoint/2010/main" val="343683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 xmlns:a16="http://schemas.microsoft.com/office/drawing/2014/main" id="{4C128207-223B-9405-A0A7-C399A13AABA5}"/>
              </a:ext>
            </a:extLst>
          </p:cNvPr>
          <p:cNvSpPr>
            <a:spLocks noGrp="1"/>
          </p:cNvSpPr>
          <p:nvPr>
            <p:ph type="ftr" sz="quarter" idx="10"/>
          </p:nvPr>
        </p:nvSpPr>
        <p:spPr/>
        <p:txBody>
          <a:bodyPr/>
          <a:lstStyle/>
          <a:p>
            <a:r>
              <a:rPr lang="it-IT" dirty="0"/>
              <a:t>Principali novità in materia di tutela del consumatore</a:t>
            </a:r>
          </a:p>
        </p:txBody>
      </p:sp>
      <p:sp>
        <p:nvSpPr>
          <p:cNvPr id="3" name="Segnaposto numero diapositiva 2">
            <a:extLst>
              <a:ext uri="{FF2B5EF4-FFF2-40B4-BE49-F238E27FC236}">
                <a16:creationId xmlns="" xmlns:a16="http://schemas.microsoft.com/office/drawing/2014/main" id="{CD7D4077-DDAC-0003-A301-F0393E7CA74E}"/>
              </a:ext>
            </a:extLst>
          </p:cNvPr>
          <p:cNvSpPr>
            <a:spLocks noGrp="1"/>
          </p:cNvSpPr>
          <p:nvPr>
            <p:ph type="sldNum" sz="quarter" idx="11"/>
          </p:nvPr>
        </p:nvSpPr>
        <p:spPr/>
        <p:txBody>
          <a:bodyPr/>
          <a:lstStyle/>
          <a:p>
            <a:pPr algn="ctr"/>
            <a:fld id="{E9B139A4-A2BD-40B4-B72F-DEDE218F18B5}" type="slidenum">
              <a:rPr lang="it-IT" smtClean="0"/>
              <a:pPr algn="ctr"/>
              <a:t>6</a:t>
            </a:fld>
            <a:endParaRPr lang="it-IT" dirty="0"/>
          </a:p>
        </p:txBody>
      </p:sp>
      <p:sp>
        <p:nvSpPr>
          <p:cNvPr id="5" name="Titolo 4">
            <a:extLst>
              <a:ext uri="{FF2B5EF4-FFF2-40B4-BE49-F238E27FC236}">
                <a16:creationId xmlns="" xmlns:a16="http://schemas.microsoft.com/office/drawing/2014/main" id="{F08B924C-2DF5-DC2B-3547-ADB10BFF3220}"/>
              </a:ext>
            </a:extLst>
          </p:cNvPr>
          <p:cNvSpPr>
            <a:spLocks noGrp="1"/>
          </p:cNvSpPr>
          <p:nvPr>
            <p:ph type="title"/>
          </p:nvPr>
        </p:nvSpPr>
        <p:spPr/>
        <p:txBody>
          <a:bodyPr/>
          <a:lstStyle/>
          <a:p>
            <a:r>
              <a:rPr lang="it-IT" dirty="0" smtClean="0"/>
              <a:t>Cosa si intende per </a:t>
            </a:r>
            <a:r>
              <a:rPr lang="it-IT" altLang="it-IT" dirty="0" smtClean="0"/>
              <a:t>« prezzo precedente</a:t>
            </a:r>
            <a:r>
              <a:rPr lang="it-IT" altLang="it-IT" dirty="0"/>
              <a:t>»?</a:t>
            </a:r>
            <a:endParaRPr lang="it-IT" dirty="0"/>
          </a:p>
        </p:txBody>
      </p:sp>
      <p:sp>
        <p:nvSpPr>
          <p:cNvPr id="6" name="Segnaposto testo 5">
            <a:extLst>
              <a:ext uri="{FF2B5EF4-FFF2-40B4-BE49-F238E27FC236}">
                <a16:creationId xmlns="" xmlns:a16="http://schemas.microsoft.com/office/drawing/2014/main" id="{EF7617E9-137F-AFA1-C79A-0815487DD13E}"/>
              </a:ext>
            </a:extLst>
          </p:cNvPr>
          <p:cNvSpPr>
            <a:spLocks noGrp="1"/>
          </p:cNvSpPr>
          <p:nvPr>
            <p:ph type="body" sz="quarter" idx="12"/>
          </p:nvPr>
        </p:nvSpPr>
        <p:spPr>
          <a:xfrm>
            <a:off x="359998" y="2185192"/>
            <a:ext cx="10932000" cy="959237"/>
          </a:xfrm>
        </p:spPr>
        <p:txBody>
          <a:bodyPr/>
          <a:lstStyle/>
          <a:p>
            <a:pPr>
              <a:defRPr/>
            </a:pPr>
            <a:r>
              <a:rPr lang="it-IT" altLang="it-IT" sz="1800" dirty="0">
                <a:solidFill>
                  <a:schemeClr val="tx1">
                    <a:lumMod val="65000"/>
                    <a:lumOff val="35000"/>
                  </a:schemeClr>
                </a:solidFill>
              </a:rPr>
              <a:t>Per prezzo precedente si intende (comma 2):</a:t>
            </a:r>
          </a:p>
          <a:p>
            <a:endParaRPr lang="it-IT" sz="1800" dirty="0">
              <a:solidFill>
                <a:schemeClr val="tx1">
                  <a:lumMod val="65000"/>
                  <a:lumOff val="35000"/>
                </a:schemeClr>
              </a:solidFill>
            </a:endParaRPr>
          </a:p>
        </p:txBody>
      </p:sp>
      <p:grpSp>
        <p:nvGrpSpPr>
          <p:cNvPr id="4" name="Gruppo 3"/>
          <p:cNvGrpSpPr/>
          <p:nvPr/>
        </p:nvGrpSpPr>
        <p:grpSpPr>
          <a:xfrm>
            <a:off x="1406246" y="2962465"/>
            <a:ext cx="2177330" cy="2093320"/>
            <a:chOff x="359998" y="2962465"/>
            <a:chExt cx="2177330" cy="2093320"/>
          </a:xfrm>
        </p:grpSpPr>
        <p:sp>
          <p:nvSpPr>
            <p:cNvPr id="8" name="TextBox 8">
              <a:extLst>
                <a:ext uri="{FF2B5EF4-FFF2-40B4-BE49-F238E27FC236}">
                  <a16:creationId xmlns="" xmlns:a16="http://schemas.microsoft.com/office/drawing/2014/main" id="{30002422-02F7-BA59-9DE7-3062AB4941FE}"/>
                </a:ext>
              </a:extLst>
            </p:cNvPr>
            <p:cNvSpPr txBox="1"/>
            <p:nvPr/>
          </p:nvSpPr>
          <p:spPr>
            <a:xfrm>
              <a:off x="359998" y="3445774"/>
              <a:ext cx="2177330" cy="1610011"/>
            </a:xfrm>
            <a:prstGeom prst="rect">
              <a:avLst/>
            </a:prstGeom>
            <a:noFill/>
          </p:spPr>
          <p:txBody>
            <a:bodyPr wrap="square" lIns="0" tIns="0" rIns="360000" bIns="360000">
              <a:spAutoFit/>
            </a:bodyPr>
            <a:lstStyle/>
            <a:p>
              <a:pPr>
                <a:lnSpc>
                  <a:spcPct val="150000"/>
                </a:lnSpc>
                <a:defRPr/>
              </a:pPr>
              <a:r>
                <a:rPr lang="it-IT" altLang="it-IT" dirty="0">
                  <a:latin typeface="Tahoma" panose="020B0604030504040204" pitchFamily="34" charset="0"/>
                  <a:ea typeface="Tahoma" panose="020B0604030504040204" pitchFamily="34" charset="0"/>
                  <a:cs typeface="Tahoma" panose="020B0604030504040204" pitchFamily="34" charset="0"/>
                </a:rPr>
                <a:t>il prezzo </a:t>
              </a:r>
              <a:r>
                <a:rPr lang="it-IT" altLang="it-IT" b="1" dirty="0">
                  <a:latin typeface="Tahoma" panose="020B0604030504040204" pitchFamily="34" charset="0"/>
                  <a:ea typeface="Tahoma" panose="020B0604030504040204" pitchFamily="34" charset="0"/>
                  <a:cs typeface="Tahoma" panose="020B0604030504040204" pitchFamily="34" charset="0"/>
                </a:rPr>
                <a:t>più basso </a:t>
              </a:r>
              <a:r>
                <a:rPr lang="it-IT" altLang="it-IT" dirty="0">
                  <a:latin typeface="Tahoma" panose="020B0604030504040204" pitchFamily="34" charset="0"/>
                  <a:ea typeface="Tahoma" panose="020B0604030504040204" pitchFamily="34" charset="0"/>
                  <a:cs typeface="Tahoma" panose="020B0604030504040204" pitchFamily="34" charset="0"/>
                </a:rPr>
                <a:t>applicato dal professionista</a:t>
              </a:r>
            </a:p>
          </p:txBody>
        </p:sp>
        <p:grpSp>
          <p:nvGrpSpPr>
            <p:cNvPr id="10" name="Gruppo 9">
              <a:extLst>
                <a:ext uri="{FF2B5EF4-FFF2-40B4-BE49-F238E27FC236}">
                  <a16:creationId xmlns="" xmlns:a16="http://schemas.microsoft.com/office/drawing/2014/main" id="{FA55CFFD-FE2D-45A4-D821-749278A36922}"/>
                </a:ext>
              </a:extLst>
            </p:cNvPr>
            <p:cNvGrpSpPr/>
            <p:nvPr/>
          </p:nvGrpSpPr>
          <p:grpSpPr>
            <a:xfrm>
              <a:off x="359998" y="2962465"/>
              <a:ext cx="279400" cy="279400"/>
              <a:chOff x="465131" y="3329236"/>
              <a:chExt cx="279400" cy="279400"/>
            </a:xfrm>
          </p:grpSpPr>
          <p:sp>
            <p:nvSpPr>
              <p:cNvPr id="7" name="Cross 7">
                <a:extLst>
                  <a:ext uri="{FF2B5EF4-FFF2-40B4-BE49-F238E27FC236}">
                    <a16:creationId xmlns="" xmlns:a16="http://schemas.microsoft.com/office/drawing/2014/main" id="{26340DE0-9211-AA89-C61F-B6E8CC351803}"/>
                  </a:ext>
                </a:extLst>
              </p:cNvPr>
              <p:cNvSpPr/>
              <p:nvPr/>
            </p:nvSpPr>
            <p:spPr>
              <a:xfrm>
                <a:off x="465131" y="3329236"/>
                <a:ext cx="279400" cy="279400"/>
              </a:xfrm>
              <a:prstGeom prst="plus">
                <a:avLst>
                  <a:gd name="adj" fmla="val 40304"/>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9" name="Cross 7">
                <a:extLst>
                  <a:ext uri="{FF2B5EF4-FFF2-40B4-BE49-F238E27FC236}">
                    <a16:creationId xmlns="" xmlns:a16="http://schemas.microsoft.com/office/drawing/2014/main" id="{2DB44210-4FBA-8D71-2D97-A7FDAB821F46}"/>
                  </a:ext>
                </a:extLst>
              </p:cNvPr>
              <p:cNvSpPr/>
              <p:nvPr/>
            </p:nvSpPr>
            <p:spPr>
              <a:xfrm rot="2700000">
                <a:off x="465131" y="3329236"/>
                <a:ext cx="279400" cy="279400"/>
              </a:xfrm>
              <a:prstGeom prst="plus">
                <a:avLst>
                  <a:gd name="adj" fmla="val 40304"/>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2" name="Gruppo 11"/>
          <p:cNvGrpSpPr/>
          <p:nvPr/>
        </p:nvGrpSpPr>
        <p:grpSpPr>
          <a:xfrm>
            <a:off x="4152107" y="2962465"/>
            <a:ext cx="2177330" cy="1621396"/>
            <a:chOff x="2547567" y="2962465"/>
            <a:chExt cx="2177330" cy="1621396"/>
          </a:xfrm>
        </p:grpSpPr>
        <p:sp>
          <p:nvSpPr>
            <p:cNvPr id="34" name="TextBox 8">
              <a:extLst>
                <a:ext uri="{FF2B5EF4-FFF2-40B4-BE49-F238E27FC236}">
                  <a16:creationId xmlns="" xmlns:a16="http://schemas.microsoft.com/office/drawing/2014/main" id="{A40EB803-2D88-8600-794E-777A2F4474AB}"/>
                </a:ext>
              </a:extLst>
            </p:cNvPr>
            <p:cNvSpPr txBox="1"/>
            <p:nvPr/>
          </p:nvSpPr>
          <p:spPr>
            <a:xfrm>
              <a:off x="2547567" y="3445774"/>
              <a:ext cx="2177330" cy="1138087"/>
            </a:xfrm>
            <a:prstGeom prst="rect">
              <a:avLst/>
            </a:prstGeom>
            <a:noFill/>
          </p:spPr>
          <p:txBody>
            <a:bodyPr wrap="square" lIns="0" tIns="0" rIns="360000" bIns="360000">
              <a:spAutoFit/>
            </a:bodyPr>
            <a:lstStyle/>
            <a:p>
              <a:pPr>
                <a:lnSpc>
                  <a:spcPct val="150000"/>
                </a:lnSpc>
                <a:defRPr/>
              </a:pPr>
              <a:r>
                <a:rPr lang="it-IT" altLang="it-IT" dirty="0">
                  <a:latin typeface="Tahoma" panose="020B0604030504040204" pitchFamily="34" charset="0"/>
                  <a:ea typeface="Tahoma" panose="020B0604030504040204" pitchFamily="34" charset="0"/>
                  <a:cs typeface="Tahoma" panose="020B0604030504040204" pitchFamily="34" charset="0"/>
                </a:rPr>
                <a:t>alla generalità dei consumatori </a:t>
              </a:r>
            </a:p>
          </p:txBody>
        </p:sp>
        <p:grpSp>
          <p:nvGrpSpPr>
            <p:cNvPr id="35" name="Gruppo 34">
              <a:extLst>
                <a:ext uri="{FF2B5EF4-FFF2-40B4-BE49-F238E27FC236}">
                  <a16:creationId xmlns="" xmlns:a16="http://schemas.microsoft.com/office/drawing/2014/main" id="{9CF0955E-687F-F947-2DC2-2294238D89E3}"/>
                </a:ext>
              </a:extLst>
            </p:cNvPr>
            <p:cNvGrpSpPr/>
            <p:nvPr/>
          </p:nvGrpSpPr>
          <p:grpSpPr>
            <a:xfrm>
              <a:off x="2547567" y="2962465"/>
              <a:ext cx="279400" cy="279400"/>
              <a:chOff x="465131" y="3329236"/>
              <a:chExt cx="279400" cy="279400"/>
            </a:xfrm>
          </p:grpSpPr>
          <p:sp>
            <p:nvSpPr>
              <p:cNvPr id="37" name="Cross 7">
                <a:extLst>
                  <a:ext uri="{FF2B5EF4-FFF2-40B4-BE49-F238E27FC236}">
                    <a16:creationId xmlns="" xmlns:a16="http://schemas.microsoft.com/office/drawing/2014/main" id="{FF555C3C-0AB2-F847-6ED1-D5FBB3B3C59F}"/>
                  </a:ext>
                </a:extLst>
              </p:cNvPr>
              <p:cNvSpPr/>
              <p:nvPr/>
            </p:nvSpPr>
            <p:spPr>
              <a:xfrm>
                <a:off x="465131" y="3329236"/>
                <a:ext cx="279400" cy="279400"/>
              </a:xfrm>
              <a:prstGeom prst="plus">
                <a:avLst>
                  <a:gd name="adj" fmla="val 40304"/>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38" name="Cross 7">
                <a:extLst>
                  <a:ext uri="{FF2B5EF4-FFF2-40B4-BE49-F238E27FC236}">
                    <a16:creationId xmlns="" xmlns:a16="http://schemas.microsoft.com/office/drawing/2014/main" id="{9BB47FD1-EDE6-77EB-CF88-986ADBA9E920}"/>
                  </a:ext>
                </a:extLst>
              </p:cNvPr>
              <p:cNvSpPr/>
              <p:nvPr/>
            </p:nvSpPr>
            <p:spPr>
              <a:xfrm rot="2700000">
                <a:off x="465131" y="3329236"/>
                <a:ext cx="279400" cy="279400"/>
              </a:xfrm>
              <a:prstGeom prst="plus">
                <a:avLst>
                  <a:gd name="adj" fmla="val 40304"/>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3" name="Gruppo 12"/>
          <p:cNvGrpSpPr/>
          <p:nvPr/>
        </p:nvGrpSpPr>
        <p:grpSpPr>
          <a:xfrm>
            <a:off x="6897968" y="2962465"/>
            <a:ext cx="2177330" cy="1954820"/>
            <a:chOff x="4735136" y="2962465"/>
            <a:chExt cx="2177330" cy="1954820"/>
          </a:xfrm>
        </p:grpSpPr>
        <p:sp>
          <p:nvSpPr>
            <p:cNvPr id="40" name="TextBox 8">
              <a:extLst>
                <a:ext uri="{FF2B5EF4-FFF2-40B4-BE49-F238E27FC236}">
                  <a16:creationId xmlns="" xmlns:a16="http://schemas.microsoft.com/office/drawing/2014/main" id="{BFCA9BD6-FEE5-B6F8-3EB4-023B95B2A2D7}"/>
                </a:ext>
              </a:extLst>
            </p:cNvPr>
            <p:cNvSpPr txBox="1"/>
            <p:nvPr/>
          </p:nvSpPr>
          <p:spPr>
            <a:xfrm>
              <a:off x="4735136" y="3445774"/>
              <a:ext cx="2177330" cy="1471511"/>
            </a:xfrm>
            <a:prstGeom prst="rect">
              <a:avLst/>
            </a:prstGeom>
            <a:noFill/>
          </p:spPr>
          <p:txBody>
            <a:bodyPr wrap="square" lIns="0" tIns="0" rIns="360000" bIns="360000">
              <a:spAutoFit/>
            </a:bodyPr>
            <a:lstStyle/>
            <a:p>
              <a:pPr>
                <a:lnSpc>
                  <a:spcPct val="150000"/>
                </a:lnSpc>
                <a:defRPr/>
              </a:pPr>
              <a:r>
                <a:rPr lang="it-IT" altLang="it-IT" sz="1600" dirty="0">
                  <a:latin typeface="Tahoma" panose="020B0604030504040204" pitchFamily="34" charset="0"/>
                  <a:ea typeface="Tahoma" panose="020B0604030504040204" pitchFamily="34" charset="0"/>
                  <a:cs typeface="Tahoma" panose="020B0604030504040204" pitchFamily="34" charset="0"/>
                </a:rPr>
                <a:t>nei </a:t>
              </a:r>
              <a:r>
                <a:rPr lang="it-IT" altLang="it-IT" sz="1600" b="1" dirty="0">
                  <a:latin typeface="Tahoma" panose="020B0604030504040204" pitchFamily="34" charset="0"/>
                  <a:ea typeface="Tahoma" panose="020B0604030504040204" pitchFamily="34" charset="0"/>
                  <a:cs typeface="Tahoma" panose="020B0604030504040204" pitchFamily="34" charset="0"/>
                </a:rPr>
                <a:t>trenta giorni </a:t>
              </a:r>
              <a:r>
                <a:rPr lang="it-IT" altLang="it-IT" sz="1600" dirty="0">
                  <a:latin typeface="Tahoma" panose="020B0604030504040204" pitchFamily="34" charset="0"/>
                  <a:ea typeface="Tahoma" panose="020B0604030504040204" pitchFamily="34" charset="0"/>
                  <a:cs typeface="Tahoma" panose="020B0604030504040204" pitchFamily="34" charset="0"/>
                </a:rPr>
                <a:t>precedenti alla riduzione del prezzo</a:t>
              </a:r>
              <a:endParaRPr lang="it-IT" altLang="it-IT"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41" name="Gruppo 40">
              <a:extLst>
                <a:ext uri="{FF2B5EF4-FFF2-40B4-BE49-F238E27FC236}">
                  <a16:creationId xmlns="" xmlns:a16="http://schemas.microsoft.com/office/drawing/2014/main" id="{8219AA3F-281B-5FE0-43A3-96120495B852}"/>
                </a:ext>
              </a:extLst>
            </p:cNvPr>
            <p:cNvGrpSpPr/>
            <p:nvPr/>
          </p:nvGrpSpPr>
          <p:grpSpPr>
            <a:xfrm>
              <a:off x="4735136" y="2962465"/>
              <a:ext cx="279400" cy="279400"/>
              <a:chOff x="465131" y="3329236"/>
              <a:chExt cx="279400" cy="279400"/>
            </a:xfrm>
          </p:grpSpPr>
          <p:sp>
            <p:nvSpPr>
              <p:cNvPr id="43" name="Cross 7">
                <a:extLst>
                  <a:ext uri="{FF2B5EF4-FFF2-40B4-BE49-F238E27FC236}">
                    <a16:creationId xmlns="" xmlns:a16="http://schemas.microsoft.com/office/drawing/2014/main" id="{0299C617-812E-2229-1830-FA0322B93EB1}"/>
                  </a:ext>
                </a:extLst>
              </p:cNvPr>
              <p:cNvSpPr/>
              <p:nvPr/>
            </p:nvSpPr>
            <p:spPr>
              <a:xfrm>
                <a:off x="465131" y="3329236"/>
                <a:ext cx="279400" cy="279400"/>
              </a:xfrm>
              <a:prstGeom prst="plus">
                <a:avLst>
                  <a:gd name="adj" fmla="val 40304"/>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44" name="Cross 7">
                <a:extLst>
                  <a:ext uri="{FF2B5EF4-FFF2-40B4-BE49-F238E27FC236}">
                    <a16:creationId xmlns="" xmlns:a16="http://schemas.microsoft.com/office/drawing/2014/main" id="{B4FEC8BF-B076-60F4-9784-6650806AE42D}"/>
                  </a:ext>
                </a:extLst>
              </p:cNvPr>
              <p:cNvSpPr/>
              <p:nvPr/>
            </p:nvSpPr>
            <p:spPr>
              <a:xfrm rot="2700000">
                <a:off x="465131" y="3329236"/>
                <a:ext cx="279400" cy="279400"/>
              </a:xfrm>
              <a:prstGeom prst="plus">
                <a:avLst>
                  <a:gd name="adj" fmla="val 40304"/>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1431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 xmlns:a16="http://schemas.microsoft.com/office/drawing/2014/main" id="{50F3C6C8-6A33-69FF-151A-38E141B51AE7}"/>
              </a:ext>
            </a:extLst>
          </p:cNvPr>
          <p:cNvSpPr>
            <a:spLocks noGrp="1"/>
          </p:cNvSpPr>
          <p:nvPr>
            <p:ph type="ftr" sz="quarter" idx="10"/>
          </p:nvPr>
        </p:nvSpPr>
        <p:spPr/>
        <p:txBody>
          <a:bodyPr/>
          <a:lstStyle/>
          <a:p>
            <a:r>
              <a:rPr lang="it-IT" dirty="0"/>
              <a:t>Principali novità in materia di tutela del consumatore</a:t>
            </a:r>
          </a:p>
        </p:txBody>
      </p:sp>
      <p:sp>
        <p:nvSpPr>
          <p:cNvPr id="3" name="Segnaposto numero diapositiva 2">
            <a:extLst>
              <a:ext uri="{FF2B5EF4-FFF2-40B4-BE49-F238E27FC236}">
                <a16:creationId xmlns="" xmlns:a16="http://schemas.microsoft.com/office/drawing/2014/main" id="{3562130E-5069-5979-F6D0-2681DE1D6343}"/>
              </a:ext>
            </a:extLst>
          </p:cNvPr>
          <p:cNvSpPr>
            <a:spLocks noGrp="1"/>
          </p:cNvSpPr>
          <p:nvPr>
            <p:ph type="sldNum" sz="quarter" idx="11"/>
          </p:nvPr>
        </p:nvSpPr>
        <p:spPr/>
        <p:txBody>
          <a:bodyPr/>
          <a:lstStyle/>
          <a:p>
            <a:pPr algn="ctr"/>
            <a:fld id="{E9B139A4-A2BD-40B4-B72F-DEDE218F18B5}" type="slidenum">
              <a:rPr lang="it-IT" smtClean="0"/>
              <a:pPr algn="ctr"/>
              <a:t>7</a:t>
            </a:fld>
            <a:endParaRPr lang="it-IT" dirty="0"/>
          </a:p>
        </p:txBody>
      </p:sp>
      <p:sp>
        <p:nvSpPr>
          <p:cNvPr id="4" name="Titolo 3">
            <a:extLst>
              <a:ext uri="{FF2B5EF4-FFF2-40B4-BE49-F238E27FC236}">
                <a16:creationId xmlns="" xmlns:a16="http://schemas.microsoft.com/office/drawing/2014/main" id="{8561BCCA-B5E4-EA20-0CDA-FFA9B0C776FF}"/>
              </a:ext>
            </a:extLst>
          </p:cNvPr>
          <p:cNvSpPr>
            <a:spLocks noGrp="1"/>
          </p:cNvSpPr>
          <p:nvPr>
            <p:ph type="title"/>
          </p:nvPr>
        </p:nvSpPr>
        <p:spPr/>
        <p:txBody>
          <a:bodyPr/>
          <a:lstStyle/>
          <a:p>
            <a:r>
              <a:rPr lang="it-IT" dirty="0" smtClean="0"/>
              <a:t>Prezzo precedente</a:t>
            </a:r>
            <a:endParaRPr lang="it-IT" dirty="0"/>
          </a:p>
        </p:txBody>
      </p:sp>
      <p:sp>
        <p:nvSpPr>
          <p:cNvPr id="5" name="Segnaposto testo 4">
            <a:extLst>
              <a:ext uri="{FF2B5EF4-FFF2-40B4-BE49-F238E27FC236}">
                <a16:creationId xmlns="" xmlns:a16="http://schemas.microsoft.com/office/drawing/2014/main" id="{840CF531-8DFB-FB6B-683A-27D8AA38C05A}"/>
              </a:ext>
            </a:extLst>
          </p:cNvPr>
          <p:cNvSpPr>
            <a:spLocks noGrp="1"/>
          </p:cNvSpPr>
          <p:nvPr>
            <p:ph type="body" sz="quarter" idx="12"/>
          </p:nvPr>
        </p:nvSpPr>
        <p:spPr>
          <a:xfrm>
            <a:off x="359998" y="2185192"/>
            <a:ext cx="10932000" cy="359073"/>
          </a:xfrm>
        </p:spPr>
        <p:txBody>
          <a:bodyPr/>
          <a:lstStyle/>
          <a:p>
            <a:r>
              <a:rPr lang="it-IT" altLang="it-IT" sz="1800" dirty="0">
                <a:solidFill>
                  <a:schemeClr val="tx1">
                    <a:lumMod val="65000"/>
                    <a:lumOff val="35000"/>
                  </a:schemeClr>
                </a:solidFill>
              </a:rPr>
              <a:t>Sul cartellino va inserita la </a:t>
            </a:r>
            <a:r>
              <a:rPr lang="it-IT" altLang="it-IT" sz="1800" b="1" dirty="0">
                <a:solidFill>
                  <a:schemeClr val="tx1">
                    <a:lumMod val="65000"/>
                    <a:lumOff val="35000"/>
                  </a:schemeClr>
                </a:solidFill>
              </a:rPr>
              <a:t>dicitura specifica </a:t>
            </a:r>
            <a:r>
              <a:rPr lang="it-IT" altLang="it-IT" sz="1800" dirty="0">
                <a:solidFill>
                  <a:schemeClr val="tx1">
                    <a:lumMod val="65000"/>
                    <a:lumOff val="35000"/>
                  </a:schemeClr>
                </a:solidFill>
              </a:rPr>
              <a:t>di «</a:t>
            </a:r>
            <a:r>
              <a:rPr lang="it-IT" altLang="it-IT" sz="1800" u="sng" dirty="0">
                <a:solidFill>
                  <a:schemeClr val="tx1">
                    <a:lumMod val="65000"/>
                    <a:lumOff val="35000"/>
                  </a:schemeClr>
                </a:solidFill>
              </a:rPr>
              <a:t>prezzo precedente»</a:t>
            </a:r>
            <a:r>
              <a:rPr lang="it-IT" altLang="it-IT" sz="1800" dirty="0">
                <a:solidFill>
                  <a:schemeClr val="tx1">
                    <a:lumMod val="65000"/>
                    <a:lumOff val="35000"/>
                  </a:schemeClr>
                </a:solidFill>
              </a:rPr>
              <a:t>  per indicare il prezzo ordinario? </a:t>
            </a:r>
          </a:p>
        </p:txBody>
      </p:sp>
      <p:sp>
        <p:nvSpPr>
          <p:cNvPr id="6" name="Cross 7">
            <a:extLst>
              <a:ext uri="{FF2B5EF4-FFF2-40B4-BE49-F238E27FC236}">
                <a16:creationId xmlns="" xmlns:a16="http://schemas.microsoft.com/office/drawing/2014/main" id="{2EE36541-639A-CD8B-C3A9-A81EB10775BC}"/>
              </a:ext>
            </a:extLst>
          </p:cNvPr>
          <p:cNvSpPr/>
          <p:nvPr/>
        </p:nvSpPr>
        <p:spPr>
          <a:xfrm>
            <a:off x="359998" y="3224103"/>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7" name="TextBox 8">
            <a:extLst>
              <a:ext uri="{FF2B5EF4-FFF2-40B4-BE49-F238E27FC236}">
                <a16:creationId xmlns="" xmlns:a16="http://schemas.microsoft.com/office/drawing/2014/main" id="{20C5CBA9-F11A-2E25-2705-305466B08966}"/>
              </a:ext>
            </a:extLst>
          </p:cNvPr>
          <p:cNvSpPr txBox="1"/>
          <p:nvPr/>
        </p:nvSpPr>
        <p:spPr>
          <a:xfrm>
            <a:off x="639398" y="3168481"/>
            <a:ext cx="4358806" cy="1132957"/>
          </a:xfrm>
          <a:prstGeom prst="rect">
            <a:avLst/>
          </a:prstGeom>
          <a:noFill/>
        </p:spPr>
        <p:txBody>
          <a:bodyPr wrap="square" lIns="360000" tIns="0" rIns="360000" bIns="360000">
            <a:spAutoFit/>
          </a:bodyPr>
          <a:lstStyle/>
          <a:p>
            <a:pPr>
              <a:defRPr/>
            </a:pPr>
            <a:r>
              <a:rPr lang="it-IT" altLang="it-IT" sz="1600" dirty="0">
                <a:solidFill>
                  <a:schemeClr val="tx1">
                    <a:lumMod val="65000"/>
                    <a:lumOff val="35000"/>
                  </a:schemeClr>
                </a:solidFill>
                <a:latin typeface="tahoma "/>
              </a:rPr>
              <a:t>Non è richiesta dalla norma alcuna indicazione espressa di </a:t>
            </a:r>
            <a:r>
              <a:rPr lang="it-IT" altLang="it-IT" dirty="0">
                <a:solidFill>
                  <a:schemeClr val="tx1">
                    <a:lumMod val="65000"/>
                    <a:lumOff val="35000"/>
                  </a:schemeClr>
                </a:solidFill>
                <a:latin typeface="tahoma "/>
              </a:rPr>
              <a:t> </a:t>
            </a:r>
            <a:r>
              <a:rPr lang="it-IT" altLang="it-IT" sz="1600" dirty="0">
                <a:solidFill>
                  <a:schemeClr val="tx1">
                    <a:lumMod val="65000"/>
                    <a:lumOff val="35000"/>
                  </a:schemeClr>
                </a:solidFill>
                <a:latin typeface="tahoma "/>
              </a:rPr>
              <a:t>“Prezzo Precedente”.</a:t>
            </a:r>
            <a:endParaRPr lang="en-US" sz="1600" dirty="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8" name="Cross 7">
            <a:extLst>
              <a:ext uri="{FF2B5EF4-FFF2-40B4-BE49-F238E27FC236}">
                <a16:creationId xmlns="" xmlns:a16="http://schemas.microsoft.com/office/drawing/2014/main" id="{D08749E4-CCCD-76C2-C053-D7C248D145A5}"/>
              </a:ext>
            </a:extLst>
          </p:cNvPr>
          <p:cNvSpPr/>
          <p:nvPr/>
        </p:nvSpPr>
        <p:spPr>
          <a:xfrm>
            <a:off x="359998" y="4806735"/>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 xmlns:a16="http://schemas.microsoft.com/office/drawing/2014/main" id="{5D82AB62-CC4C-34DF-D42A-FCFF4BF13473}"/>
              </a:ext>
            </a:extLst>
          </p:cNvPr>
          <p:cNvSpPr txBox="1"/>
          <p:nvPr/>
        </p:nvSpPr>
        <p:spPr>
          <a:xfrm>
            <a:off x="639398" y="4751113"/>
            <a:ext cx="4358806" cy="1102179"/>
          </a:xfrm>
          <a:prstGeom prst="rect">
            <a:avLst/>
          </a:prstGeom>
          <a:noFill/>
        </p:spPr>
        <p:txBody>
          <a:bodyPr wrap="square" lIns="360000" tIns="0" rIns="360000" bIns="360000">
            <a:spAutoFit/>
          </a:bodyPr>
          <a:lstStyle/>
          <a:p>
            <a:r>
              <a:rPr lang="it-IT" altLang="it-IT" sz="1600" b="1" dirty="0">
                <a:solidFill>
                  <a:schemeClr val="tx1">
                    <a:lumMod val="65000"/>
                    <a:lumOff val="35000"/>
                  </a:schemeClr>
                </a:solidFill>
                <a:latin typeface="tahoma "/>
              </a:rPr>
              <a:t>Il prezzo precedente non è altro che il prezzo </a:t>
            </a:r>
            <a:r>
              <a:rPr lang="it-IT" altLang="it-IT" sz="1600" b="1" dirty="0" smtClean="0">
                <a:solidFill>
                  <a:schemeClr val="tx1">
                    <a:lumMod val="65000"/>
                    <a:lumOff val="35000"/>
                  </a:schemeClr>
                </a:solidFill>
                <a:latin typeface="tahoma "/>
              </a:rPr>
              <a:t>di partenza sul </a:t>
            </a:r>
            <a:r>
              <a:rPr lang="it-IT" altLang="it-IT" sz="1600" b="1" dirty="0">
                <a:solidFill>
                  <a:schemeClr val="tx1">
                    <a:lumMod val="65000"/>
                    <a:lumOff val="35000"/>
                  </a:schemeClr>
                </a:solidFill>
                <a:latin typeface="tahoma "/>
              </a:rPr>
              <a:t>quale </a:t>
            </a:r>
            <a:r>
              <a:rPr lang="it-IT" altLang="it-IT" sz="1600" b="1" dirty="0" smtClean="0">
                <a:solidFill>
                  <a:schemeClr val="tx1">
                    <a:lumMod val="65000"/>
                    <a:lumOff val="35000"/>
                  </a:schemeClr>
                </a:solidFill>
                <a:latin typeface="tahoma "/>
              </a:rPr>
              <a:t>va applicato lo </a:t>
            </a:r>
            <a:r>
              <a:rPr lang="it-IT" altLang="it-IT" sz="1600" b="1" dirty="0">
                <a:solidFill>
                  <a:schemeClr val="tx1">
                    <a:lumMod val="65000"/>
                    <a:lumOff val="35000"/>
                  </a:schemeClr>
                </a:solidFill>
                <a:latin typeface="tahoma "/>
              </a:rPr>
              <a:t>sconto</a:t>
            </a:r>
            <a:r>
              <a:rPr lang="it-IT" altLang="it-IT" sz="1600" dirty="0">
                <a:solidFill>
                  <a:schemeClr val="tx1">
                    <a:lumMod val="65000"/>
                    <a:lumOff val="35000"/>
                  </a:schemeClr>
                </a:solidFill>
                <a:latin typeface="tahoma "/>
              </a:rPr>
              <a:t>.</a:t>
            </a:r>
          </a:p>
        </p:txBody>
      </p:sp>
      <p:sp>
        <p:nvSpPr>
          <p:cNvPr id="10" name="Cross 7">
            <a:extLst>
              <a:ext uri="{FF2B5EF4-FFF2-40B4-BE49-F238E27FC236}">
                <a16:creationId xmlns="" xmlns:a16="http://schemas.microsoft.com/office/drawing/2014/main" id="{2ECA6E89-DAD7-AA30-543E-433646A866B9}"/>
              </a:ext>
            </a:extLst>
          </p:cNvPr>
          <p:cNvSpPr/>
          <p:nvPr/>
        </p:nvSpPr>
        <p:spPr>
          <a:xfrm>
            <a:off x="4998204" y="3224103"/>
            <a:ext cx="279400" cy="279400"/>
          </a:xfrm>
          <a:prstGeom prst="plus">
            <a:avLst>
              <a:gd name="adj" fmla="val 40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11" name="TextBox 8">
            <a:extLst>
              <a:ext uri="{FF2B5EF4-FFF2-40B4-BE49-F238E27FC236}">
                <a16:creationId xmlns="" xmlns:a16="http://schemas.microsoft.com/office/drawing/2014/main" id="{BC19B8C6-159C-9032-3C08-EE4CE867D8A3}"/>
              </a:ext>
            </a:extLst>
          </p:cNvPr>
          <p:cNvSpPr txBox="1"/>
          <p:nvPr/>
        </p:nvSpPr>
        <p:spPr>
          <a:xfrm>
            <a:off x="5277604" y="3168481"/>
            <a:ext cx="4358806" cy="1594622"/>
          </a:xfrm>
          <a:prstGeom prst="rect">
            <a:avLst/>
          </a:prstGeom>
          <a:noFill/>
        </p:spPr>
        <p:txBody>
          <a:bodyPr wrap="square" lIns="360000" tIns="0" rIns="360000" bIns="360000">
            <a:spAutoFit/>
          </a:bodyPr>
          <a:lstStyle/>
          <a:p>
            <a:pPr>
              <a:defRPr/>
            </a:pPr>
            <a:r>
              <a:rPr lang="it-IT" altLang="it-IT" sz="1600" dirty="0" smtClean="0">
                <a:solidFill>
                  <a:schemeClr val="tx1">
                    <a:lumMod val="65000"/>
                    <a:lumOff val="35000"/>
                  </a:schemeClr>
                </a:solidFill>
                <a:latin typeface="tahoma "/>
              </a:rPr>
              <a:t>L’obbligo </a:t>
            </a:r>
            <a:r>
              <a:rPr lang="it-IT" altLang="it-IT" sz="1600" dirty="0">
                <a:solidFill>
                  <a:schemeClr val="tx1">
                    <a:lumMod val="65000"/>
                    <a:lumOff val="35000"/>
                  </a:schemeClr>
                </a:solidFill>
                <a:latin typeface="tahoma "/>
              </a:rPr>
              <a:t>di indicare con apposito cartellino esposto al pubblico </a:t>
            </a:r>
            <a:r>
              <a:rPr lang="it-IT" altLang="it-IT" sz="1600" u="sng" dirty="0">
                <a:solidFill>
                  <a:srgbClr val="F14617"/>
                </a:solidFill>
                <a:latin typeface="tahoma "/>
              </a:rPr>
              <a:t>il prezzo ordinario di vendita, la percentuale di sconto e il prezzo scontato</a:t>
            </a:r>
            <a:r>
              <a:rPr lang="it-IT" altLang="it-IT" sz="1600" dirty="0">
                <a:solidFill>
                  <a:schemeClr val="tx1">
                    <a:lumMod val="65000"/>
                    <a:lumOff val="35000"/>
                  </a:schemeClr>
                </a:solidFill>
                <a:latin typeface="tahoma "/>
              </a:rPr>
              <a:t> </a:t>
            </a:r>
            <a:r>
              <a:rPr lang="it-IT" altLang="it-IT" sz="1600" dirty="0" smtClean="0">
                <a:solidFill>
                  <a:schemeClr val="tx1">
                    <a:lumMod val="65000"/>
                    <a:lumOff val="35000"/>
                  </a:schemeClr>
                </a:solidFill>
                <a:latin typeface="tahoma "/>
              </a:rPr>
              <a:t>resta la procedura corretta da </a:t>
            </a:r>
            <a:r>
              <a:rPr lang="it-IT" altLang="it-IT" sz="1600" dirty="0">
                <a:solidFill>
                  <a:schemeClr val="tx1">
                    <a:lumMod val="65000"/>
                    <a:lumOff val="35000"/>
                  </a:schemeClr>
                </a:solidFill>
                <a:latin typeface="tahoma "/>
              </a:rPr>
              <a:t>seguire.</a:t>
            </a:r>
            <a:endParaRPr lang="en-US" sz="1600" dirty="0">
              <a:solidFill>
                <a:schemeClr val="tx1">
                  <a:lumMod val="65000"/>
                  <a:lumOff val="35000"/>
                </a:schemeClr>
              </a:solidFill>
              <a:latin typeface="tahoma "/>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460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a:solidFill>
            <a:srgbClr val="333333"/>
          </a:solidFill>
        </p:spPr>
        <p:txBody>
          <a:bodyPr/>
          <a:lstStyle/>
          <a:p>
            <a:pPr algn="ctr"/>
            <a:fld id="{E9B139A4-A2BD-40B4-B72F-DEDE218F18B5}" type="slidenum">
              <a:rPr lang="it-IT" smtClean="0">
                <a:solidFill>
                  <a:schemeClr val="bg1"/>
                </a:solidFill>
              </a:rPr>
              <a:pPr algn="ctr"/>
              <a:t>8</a:t>
            </a:fld>
            <a:endParaRPr lang="it-IT" dirty="0">
              <a:solidFill>
                <a:schemeClr val="bg1"/>
              </a:solidFill>
            </a:endParaRPr>
          </a:p>
        </p:txBody>
      </p:sp>
      <p:sp>
        <p:nvSpPr>
          <p:cNvPr id="3" name="Segnaposto piè di pagina 2"/>
          <p:cNvSpPr>
            <a:spLocks noGrp="1"/>
          </p:cNvSpPr>
          <p:nvPr>
            <p:ph type="ftr" sz="quarter" idx="10"/>
          </p:nvPr>
        </p:nvSpPr>
        <p:spPr/>
        <p:txBody>
          <a:bodyPr/>
          <a:lstStyle/>
          <a:p>
            <a:r>
              <a:rPr lang="it-IT" dirty="0"/>
              <a:t>Principali novità in materia di tutela del consumatore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84" y="1142802"/>
            <a:ext cx="9758872" cy="5557444"/>
          </a:xfrm>
          <a:prstGeom prst="rect">
            <a:avLst/>
          </a:prstGeom>
        </p:spPr>
      </p:pic>
      <p:sp>
        <p:nvSpPr>
          <p:cNvPr id="7" name="Titolo 4">
            <a:extLst>
              <a:ext uri="{FF2B5EF4-FFF2-40B4-BE49-F238E27FC236}">
                <a16:creationId xmlns="" xmlns:a16="http://schemas.microsoft.com/office/drawing/2014/main" id="{F08B924C-2DF5-DC2B-3547-ADB10BFF3220}"/>
              </a:ext>
            </a:extLst>
          </p:cNvPr>
          <p:cNvSpPr txBox="1">
            <a:spLocks/>
          </p:cNvSpPr>
          <p:nvPr/>
        </p:nvSpPr>
        <p:spPr>
          <a:xfrm>
            <a:off x="360000" y="684360"/>
            <a:ext cx="10932000" cy="387798"/>
          </a:xfrm>
          <a:prstGeom prst="rect">
            <a:avLst/>
          </a:prstGeom>
        </p:spPr>
        <p:txBody>
          <a:bodyPr/>
          <a:lstStyle>
            <a:lvl1pPr algn="l" defTabSz="914400" rtl="0" eaLnBrk="1" latinLnBrk="0" hangingPunct="1">
              <a:lnSpc>
                <a:spcPct val="90000"/>
              </a:lnSpc>
              <a:spcBef>
                <a:spcPct val="0"/>
              </a:spcBef>
              <a:buNone/>
              <a:defRPr sz="4400" kern="1200">
                <a:solidFill>
                  <a:srgbClr val="00243F"/>
                </a:solidFill>
                <a:latin typeface="+mj-lt"/>
                <a:ea typeface="+mj-ea"/>
                <a:cs typeface="+mj-cs"/>
              </a:defRPr>
            </a:lvl1pPr>
          </a:lstStyle>
          <a:p>
            <a:r>
              <a:rPr lang="it-IT" sz="2800" b="1" dirty="0" smtClean="0">
                <a:latin typeface="tahoma "/>
              </a:rPr>
              <a:t>Esempi pratici: come si individua il prezzo precedente</a:t>
            </a:r>
            <a:endParaRPr lang="it-IT" sz="2800" b="1" dirty="0">
              <a:latin typeface="tahoma "/>
            </a:endParaRPr>
          </a:p>
        </p:txBody>
      </p:sp>
    </p:spTree>
    <p:extLst>
      <p:ext uri="{BB962C8B-B14F-4D97-AF65-F5344CB8AC3E}">
        <p14:creationId xmlns:p14="http://schemas.microsoft.com/office/powerpoint/2010/main" val="269353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 xmlns:a16="http://schemas.microsoft.com/office/drawing/2014/main" id="{4C128207-223B-9405-A0A7-C399A13AABA5}"/>
              </a:ext>
            </a:extLst>
          </p:cNvPr>
          <p:cNvSpPr>
            <a:spLocks noGrp="1"/>
          </p:cNvSpPr>
          <p:nvPr>
            <p:ph type="ftr" sz="quarter" idx="10"/>
          </p:nvPr>
        </p:nvSpPr>
        <p:spPr/>
        <p:txBody>
          <a:bodyPr/>
          <a:lstStyle/>
          <a:p>
            <a:r>
              <a:rPr lang="it-IT" dirty="0"/>
              <a:t>Principali novità in materia di tutela del consumatore</a:t>
            </a:r>
          </a:p>
        </p:txBody>
      </p:sp>
      <p:sp>
        <p:nvSpPr>
          <p:cNvPr id="3" name="Segnaposto numero diapositiva 2">
            <a:extLst>
              <a:ext uri="{FF2B5EF4-FFF2-40B4-BE49-F238E27FC236}">
                <a16:creationId xmlns="" xmlns:a16="http://schemas.microsoft.com/office/drawing/2014/main" id="{CD7D4077-DDAC-0003-A301-F0393E7CA74E}"/>
              </a:ext>
            </a:extLst>
          </p:cNvPr>
          <p:cNvSpPr>
            <a:spLocks noGrp="1"/>
          </p:cNvSpPr>
          <p:nvPr>
            <p:ph type="sldNum" sz="quarter" idx="11"/>
          </p:nvPr>
        </p:nvSpPr>
        <p:spPr/>
        <p:txBody>
          <a:bodyPr/>
          <a:lstStyle/>
          <a:p>
            <a:pPr algn="ctr"/>
            <a:fld id="{E9B139A4-A2BD-40B4-B72F-DEDE218F18B5}" type="slidenum">
              <a:rPr lang="it-IT" smtClean="0"/>
              <a:pPr algn="ctr"/>
              <a:t>9</a:t>
            </a:fld>
            <a:endParaRPr lang="it-IT" dirty="0"/>
          </a:p>
        </p:txBody>
      </p:sp>
      <p:sp>
        <p:nvSpPr>
          <p:cNvPr id="5" name="Titolo 4">
            <a:extLst>
              <a:ext uri="{FF2B5EF4-FFF2-40B4-BE49-F238E27FC236}">
                <a16:creationId xmlns="" xmlns:a16="http://schemas.microsoft.com/office/drawing/2014/main" id="{F08B924C-2DF5-DC2B-3547-ADB10BFF3220}"/>
              </a:ext>
            </a:extLst>
          </p:cNvPr>
          <p:cNvSpPr>
            <a:spLocks noGrp="1"/>
          </p:cNvSpPr>
          <p:nvPr>
            <p:ph type="title"/>
          </p:nvPr>
        </p:nvSpPr>
        <p:spPr/>
        <p:txBody>
          <a:bodyPr/>
          <a:lstStyle/>
          <a:p>
            <a:r>
              <a:rPr lang="it-IT" dirty="0" smtClean="0"/>
              <a:t>Ambito di applicazione</a:t>
            </a:r>
            <a:endParaRPr lang="it-IT" dirty="0"/>
          </a:p>
        </p:txBody>
      </p:sp>
      <p:sp>
        <p:nvSpPr>
          <p:cNvPr id="12" name="Rectangle 5">
            <a:extLst>
              <a:ext uri="{FF2B5EF4-FFF2-40B4-BE49-F238E27FC236}">
                <a16:creationId xmlns="" xmlns:a16="http://schemas.microsoft.com/office/drawing/2014/main" id="{DD2CBCD4-30D1-EFBB-4BB6-AAA5A03E2741}"/>
              </a:ext>
            </a:extLst>
          </p:cNvPr>
          <p:cNvSpPr/>
          <p:nvPr/>
        </p:nvSpPr>
        <p:spPr>
          <a:xfrm>
            <a:off x="7341577" y="1079998"/>
            <a:ext cx="3591621" cy="5396999"/>
          </a:xfrm>
          <a:prstGeom prst="rect">
            <a:avLst/>
          </a:prstGeom>
          <a:solidFill>
            <a:srgbClr val="9AA7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13" name="TextBox 13">
            <a:extLst>
              <a:ext uri="{FF2B5EF4-FFF2-40B4-BE49-F238E27FC236}">
                <a16:creationId xmlns="" xmlns:a16="http://schemas.microsoft.com/office/drawing/2014/main" id="{1B272E96-042F-9214-0A2B-4CCEFF40E86F}"/>
              </a:ext>
            </a:extLst>
          </p:cNvPr>
          <p:cNvSpPr txBox="1">
            <a:spLocks noChangeArrowheads="1"/>
          </p:cNvSpPr>
          <p:nvPr/>
        </p:nvSpPr>
        <p:spPr bwMode="auto">
          <a:xfrm>
            <a:off x="7551196" y="1685068"/>
            <a:ext cx="3043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eaLnBrk="1" hangingPunct="1"/>
            <a:r>
              <a:rPr lang="en-US" altLang="it-IT"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Si </a:t>
            </a:r>
            <a:r>
              <a:rPr lang="en-US" altLang="it-IT"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applica</a:t>
            </a:r>
            <a:r>
              <a:rPr lang="en-US" altLang="it-IT"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in </a:t>
            </a:r>
            <a:r>
              <a:rPr lang="en-US" altLang="it-IT"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ogni</a:t>
            </a:r>
            <a:r>
              <a:rPr lang="en-US" altLang="it-IT"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it-IT"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caso</a:t>
            </a:r>
            <a:r>
              <a:rPr lang="en-US" altLang="it-IT"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it-IT"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alle</a:t>
            </a:r>
            <a:r>
              <a:rPr lang="en-US" altLang="it-IT"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it-IT"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vendite</a:t>
            </a:r>
            <a:r>
              <a:rPr lang="en-US" altLang="it-IT"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it-IT" sz="1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straordinarie</a:t>
            </a:r>
            <a:r>
              <a:rPr lang="en-US" altLang="it-IT" sz="1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altLang="it-IT" sz="1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5">
            <a:extLst>
              <a:ext uri="{FF2B5EF4-FFF2-40B4-BE49-F238E27FC236}">
                <a16:creationId xmlns="" xmlns:a16="http://schemas.microsoft.com/office/drawing/2014/main" id="{74376094-C329-FA2A-9F34-BF83A1378FB8}"/>
              </a:ext>
            </a:extLst>
          </p:cNvPr>
          <p:cNvSpPr txBox="1">
            <a:spLocks noChangeArrowheads="1"/>
          </p:cNvSpPr>
          <p:nvPr/>
        </p:nvSpPr>
        <p:spPr bwMode="auto">
          <a:xfrm>
            <a:off x="7498443" y="2425595"/>
            <a:ext cx="708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eaLnBrk="1" hangingPunct="1"/>
            <a:r>
              <a:rPr lang="en-US" altLang="it-IT" sz="2000" b="1" dirty="0">
                <a:solidFill>
                  <a:schemeClr val="bg1"/>
                </a:solidFill>
                <a:latin typeface="Tahoma" panose="020B0604030504040204" pitchFamily="34" charset="0"/>
                <a:ea typeface="Tahoma" panose="020B0604030504040204" pitchFamily="34" charset="0"/>
                <a:cs typeface="Tahoma" panose="020B0604030504040204" pitchFamily="34" charset="0"/>
              </a:rPr>
              <a:t>&gt;&gt;</a:t>
            </a:r>
            <a:endParaRPr lang="en-US" altLang="it-IT"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7">
            <a:extLst>
              <a:ext uri="{FF2B5EF4-FFF2-40B4-BE49-F238E27FC236}">
                <a16:creationId xmlns="" xmlns:a16="http://schemas.microsoft.com/office/drawing/2014/main" id="{0A207037-D716-91C7-DC6D-E26CE1FDC42B}"/>
              </a:ext>
            </a:extLst>
          </p:cNvPr>
          <p:cNvSpPr txBox="1"/>
          <p:nvPr/>
        </p:nvSpPr>
        <p:spPr>
          <a:xfrm>
            <a:off x="8206469" y="2454770"/>
            <a:ext cx="2546525" cy="3416320"/>
          </a:xfrm>
          <a:prstGeom prst="rect">
            <a:avLst/>
          </a:prstGeom>
          <a:noFill/>
        </p:spPr>
        <p:txBody>
          <a:bodyPr wrap="square">
            <a:spAutoFit/>
          </a:bodyPr>
          <a:lstStyle/>
          <a:p>
            <a:r>
              <a:rPr lang="it-IT" altLang="it-IT" sz="1600" dirty="0">
                <a:solidFill>
                  <a:schemeClr val="bg1"/>
                </a:solidFill>
                <a:latin typeface="tahoma "/>
              </a:rPr>
              <a:t>le vendite di liquidazione</a:t>
            </a:r>
          </a:p>
          <a:p>
            <a:endParaRPr lang="it-IT" altLang="it-IT" sz="1600" dirty="0">
              <a:solidFill>
                <a:schemeClr val="bg1"/>
              </a:solidFill>
              <a:latin typeface="tahoma "/>
            </a:endParaRPr>
          </a:p>
          <a:p>
            <a:r>
              <a:rPr lang="it-IT" altLang="it-IT" sz="1600" dirty="0">
                <a:solidFill>
                  <a:schemeClr val="bg1"/>
                </a:solidFill>
                <a:latin typeface="tahoma "/>
              </a:rPr>
              <a:t>le vendite di fine stagione</a:t>
            </a:r>
          </a:p>
          <a:p>
            <a:endParaRPr lang="it-IT" altLang="it-IT" sz="1600" dirty="0">
              <a:solidFill>
                <a:schemeClr val="bg1"/>
              </a:solidFill>
              <a:latin typeface="tahoma "/>
            </a:endParaRPr>
          </a:p>
          <a:p>
            <a:r>
              <a:rPr lang="it-IT" altLang="it-IT" sz="1600" dirty="0">
                <a:solidFill>
                  <a:schemeClr val="bg1"/>
                </a:solidFill>
                <a:latin typeface="tahoma "/>
              </a:rPr>
              <a:t>le vendite promozionali nelle quali l'esercente dettagliante offre condizioni favorevoli, reali ed effettive, di acquisto dei </a:t>
            </a:r>
            <a:r>
              <a:rPr lang="it-IT" altLang="it-IT" sz="1600" dirty="0" smtClean="0">
                <a:solidFill>
                  <a:schemeClr val="bg1"/>
                </a:solidFill>
                <a:latin typeface="tahoma "/>
              </a:rPr>
              <a:t>propri prodotti.</a:t>
            </a:r>
          </a:p>
          <a:p>
            <a:r>
              <a:rPr lang="it-IT" altLang="it-IT" sz="1600" dirty="0" smtClean="0">
                <a:solidFill>
                  <a:schemeClr val="bg1"/>
                </a:solidFill>
                <a:latin typeface="tahoma "/>
              </a:rPr>
              <a:t>(</a:t>
            </a:r>
            <a:r>
              <a:rPr lang="it-IT" altLang="it-IT" sz="1600" dirty="0">
                <a:solidFill>
                  <a:schemeClr val="bg1"/>
                </a:solidFill>
                <a:latin typeface="tahoma "/>
              </a:rPr>
              <a:t>art.15,comma 5, D.lgs. 114 del 1998)</a:t>
            </a:r>
          </a:p>
          <a:p>
            <a:pPr algn="just" eaLnBrk="1" fontAlgn="auto" hangingPunct="1">
              <a:lnSpc>
                <a:spcPct val="150000"/>
              </a:lnSpc>
              <a:spcBef>
                <a:spcPts val="0"/>
              </a:spcBef>
              <a:spcAft>
                <a:spcPts val="0"/>
              </a:spcAft>
              <a:defRPr/>
            </a:pPr>
            <a:endParaRPr lang="en-US" sz="1600" dirty="0">
              <a:solidFill>
                <a:schemeClr val="bg1"/>
              </a:solidFill>
              <a:latin typeface="tahoma "/>
              <a:ea typeface="Roboto" charset="0"/>
              <a:cs typeface="Roboto" charset="0"/>
            </a:endParaRPr>
          </a:p>
        </p:txBody>
      </p:sp>
      <p:sp>
        <p:nvSpPr>
          <p:cNvPr id="9" name="Cross 7">
            <a:extLst>
              <a:ext uri="{FF2B5EF4-FFF2-40B4-BE49-F238E27FC236}">
                <a16:creationId xmlns="" xmlns:a16="http://schemas.microsoft.com/office/drawing/2014/main" id="{A5399E2D-838D-9D9C-CFF9-26F59EF059D4}"/>
              </a:ext>
            </a:extLst>
          </p:cNvPr>
          <p:cNvSpPr/>
          <p:nvPr/>
        </p:nvSpPr>
        <p:spPr>
          <a:xfrm>
            <a:off x="359998" y="2204231"/>
            <a:ext cx="279400" cy="279400"/>
          </a:xfrm>
          <a:prstGeom prst="plus">
            <a:avLst>
              <a:gd name="adj" fmla="val 40304"/>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10" name="TextBox 8">
            <a:extLst>
              <a:ext uri="{FF2B5EF4-FFF2-40B4-BE49-F238E27FC236}">
                <a16:creationId xmlns="" xmlns:a16="http://schemas.microsoft.com/office/drawing/2014/main" id="{BC011C96-00BE-562B-B171-CE62FA0A33C5}"/>
              </a:ext>
            </a:extLst>
          </p:cNvPr>
          <p:cNvSpPr txBox="1"/>
          <p:nvPr/>
        </p:nvSpPr>
        <p:spPr>
          <a:xfrm>
            <a:off x="639398" y="2148609"/>
            <a:ext cx="4358806" cy="732848"/>
          </a:xfrm>
          <a:prstGeom prst="rect">
            <a:avLst/>
          </a:prstGeom>
          <a:noFill/>
        </p:spPr>
        <p:txBody>
          <a:bodyPr wrap="square" lIns="360000" tIns="0" rIns="360000" bIns="360000">
            <a:spAutoFit/>
          </a:bodyPr>
          <a:lstStyle/>
          <a:p>
            <a:pPr eaLnBrk="1" fontAlgn="auto" hangingPunct="1">
              <a:lnSpc>
                <a:spcPct val="150000"/>
              </a:lnSpc>
              <a:spcBef>
                <a:spcPts val="0"/>
              </a:spcBef>
              <a:spcAft>
                <a:spcPts val="0"/>
              </a:spcAft>
              <a:defRPr/>
            </a:pPr>
            <a:r>
              <a:rPr lang="en-US" sz="1600" b="1"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Soggetto</a:t>
            </a:r>
            <a:r>
              <a:rPr lang="en-US" sz="16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il</a:t>
            </a:r>
            <a:r>
              <a:rPr lang="en-US" sz="16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venditore</a:t>
            </a:r>
            <a:endParaRPr lang="en-US"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Cross 7">
            <a:extLst>
              <a:ext uri="{FF2B5EF4-FFF2-40B4-BE49-F238E27FC236}">
                <a16:creationId xmlns="" xmlns:a16="http://schemas.microsoft.com/office/drawing/2014/main" id="{61A5A6BD-F0A9-23E7-2699-976D7E6800C5}"/>
              </a:ext>
            </a:extLst>
          </p:cNvPr>
          <p:cNvSpPr/>
          <p:nvPr/>
        </p:nvSpPr>
        <p:spPr>
          <a:xfrm>
            <a:off x="359998" y="3786863"/>
            <a:ext cx="279400" cy="279400"/>
          </a:xfrm>
          <a:prstGeom prst="plus">
            <a:avLst>
              <a:gd name="adj" fmla="val 40304"/>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Tahoma" panose="020B0604030504040204" pitchFamily="34" charset="0"/>
              <a:ea typeface="Tahoma" panose="020B0604030504040204" pitchFamily="34" charset="0"/>
              <a:cs typeface="Tahoma" panose="020B0604030504040204" pitchFamily="34" charset="0"/>
            </a:endParaRPr>
          </a:p>
        </p:txBody>
      </p:sp>
      <p:sp>
        <p:nvSpPr>
          <p:cNvPr id="18" name="TextBox 8">
            <a:extLst>
              <a:ext uri="{FF2B5EF4-FFF2-40B4-BE49-F238E27FC236}">
                <a16:creationId xmlns="" xmlns:a16="http://schemas.microsoft.com/office/drawing/2014/main" id="{82388E70-6282-3CEF-584B-7EC905C56A08}"/>
              </a:ext>
            </a:extLst>
          </p:cNvPr>
          <p:cNvSpPr txBox="1"/>
          <p:nvPr/>
        </p:nvSpPr>
        <p:spPr>
          <a:xfrm>
            <a:off x="639398" y="3731241"/>
            <a:ext cx="4358806" cy="1840843"/>
          </a:xfrm>
          <a:prstGeom prst="rect">
            <a:avLst/>
          </a:prstGeom>
          <a:noFill/>
        </p:spPr>
        <p:txBody>
          <a:bodyPr wrap="square" lIns="360000" tIns="0" rIns="360000" bIns="360000">
            <a:spAutoFit/>
          </a:bodyPr>
          <a:lstStyle/>
          <a:p>
            <a:pPr>
              <a:lnSpc>
                <a:spcPct val="150000"/>
              </a:lnSpc>
              <a:defRPr/>
            </a:pPr>
            <a:r>
              <a:rPr lang="en-US" sz="1600" b="1" dirty="0" err="1" smtClean="0">
                <a:solidFill>
                  <a:schemeClr val="tx1">
                    <a:lumMod val="65000"/>
                    <a:lumOff val="35000"/>
                  </a:schemeClr>
                </a:solidFill>
                <a:latin typeface="tahoma "/>
                <a:ea typeface="Tahoma" panose="020B0604030504040204" pitchFamily="34" charset="0"/>
                <a:cs typeface="Tahoma" panose="020B0604030504040204" pitchFamily="34" charset="0"/>
              </a:rPr>
              <a:t>Oggetto</a:t>
            </a:r>
            <a:r>
              <a:rPr lang="en-US" sz="1600" dirty="0" smtClean="0">
                <a:solidFill>
                  <a:schemeClr val="tx1">
                    <a:lumMod val="65000"/>
                    <a:lumOff val="35000"/>
                  </a:schemeClr>
                </a:solidFill>
                <a:latin typeface="tahoma "/>
                <a:ea typeface="Tahoma" panose="020B0604030504040204" pitchFamily="34" charset="0"/>
                <a:cs typeface="Tahoma" panose="020B0604030504040204" pitchFamily="34" charset="0"/>
              </a:rPr>
              <a:t>: </a:t>
            </a:r>
            <a:r>
              <a:rPr lang="it-IT" altLang="it-IT" sz="1600" dirty="0">
                <a:solidFill>
                  <a:schemeClr val="tx1">
                    <a:lumMod val="65000"/>
                    <a:lumOff val="35000"/>
                  </a:schemeClr>
                </a:solidFill>
                <a:latin typeface="tahoma "/>
              </a:rPr>
              <a:t>tutti gli annunci che diano </a:t>
            </a:r>
            <a:r>
              <a:rPr lang="it-IT" altLang="it-IT" sz="1600" i="1" dirty="0">
                <a:solidFill>
                  <a:schemeClr val="tx1">
                    <a:lumMod val="65000"/>
                    <a:lumOff val="35000"/>
                  </a:schemeClr>
                </a:solidFill>
                <a:latin typeface="tahoma "/>
              </a:rPr>
              <a:t>l’impressione</a:t>
            </a:r>
            <a:r>
              <a:rPr lang="it-IT" altLang="it-IT" sz="1600" dirty="0">
                <a:solidFill>
                  <a:schemeClr val="tx1">
                    <a:lumMod val="65000"/>
                    <a:lumOff val="35000"/>
                  </a:schemeClr>
                </a:solidFill>
                <a:latin typeface="tahoma "/>
              </a:rPr>
              <a:t> ai consumatori di trovarsi di fronte ad una diminuzione del prezzo di vendita di un determinato bene</a:t>
            </a:r>
            <a:endParaRPr lang="en-US" sz="1600" dirty="0">
              <a:solidFill>
                <a:schemeClr val="tx1">
                  <a:lumMod val="65000"/>
                  <a:lumOff val="35000"/>
                </a:schemeClr>
              </a:solidFill>
              <a:latin typeface="tahoma "/>
              <a:ea typeface="Tahoma" panose="020B0604030504040204" pitchFamily="34" charset="0"/>
              <a:cs typeface="Tahoma" panose="020B0604030504040204" pitchFamily="34" charset="0"/>
            </a:endParaRPr>
          </a:p>
        </p:txBody>
      </p:sp>
      <p:sp>
        <p:nvSpPr>
          <p:cNvPr id="19" name="TextBox 15">
            <a:extLst>
              <a:ext uri="{FF2B5EF4-FFF2-40B4-BE49-F238E27FC236}">
                <a16:creationId xmlns="" xmlns:a16="http://schemas.microsoft.com/office/drawing/2014/main" id="{74376094-C329-FA2A-9F34-BF83A1378FB8}"/>
              </a:ext>
            </a:extLst>
          </p:cNvPr>
          <p:cNvSpPr txBox="1">
            <a:spLocks noChangeArrowheads="1"/>
          </p:cNvSpPr>
          <p:nvPr/>
        </p:nvSpPr>
        <p:spPr bwMode="auto">
          <a:xfrm>
            <a:off x="7498443" y="2918786"/>
            <a:ext cx="708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eaLnBrk="1" hangingPunct="1"/>
            <a:r>
              <a:rPr lang="en-US" altLang="it-IT" sz="2000" b="1" dirty="0">
                <a:solidFill>
                  <a:schemeClr val="bg1"/>
                </a:solidFill>
                <a:latin typeface="Tahoma" panose="020B0604030504040204" pitchFamily="34" charset="0"/>
                <a:ea typeface="Tahoma" panose="020B0604030504040204" pitchFamily="34" charset="0"/>
                <a:cs typeface="Tahoma" panose="020B0604030504040204" pitchFamily="34" charset="0"/>
              </a:rPr>
              <a:t>&gt;&gt;</a:t>
            </a:r>
            <a:endParaRPr lang="en-US" altLang="it-IT"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5">
            <a:extLst>
              <a:ext uri="{FF2B5EF4-FFF2-40B4-BE49-F238E27FC236}">
                <a16:creationId xmlns="" xmlns:a16="http://schemas.microsoft.com/office/drawing/2014/main" id="{74376094-C329-FA2A-9F34-BF83A1378FB8}"/>
              </a:ext>
            </a:extLst>
          </p:cNvPr>
          <p:cNvSpPr txBox="1">
            <a:spLocks noChangeArrowheads="1"/>
          </p:cNvSpPr>
          <p:nvPr/>
        </p:nvSpPr>
        <p:spPr bwMode="auto">
          <a:xfrm>
            <a:off x="7498443" y="3404472"/>
            <a:ext cx="708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77"/>
              </a:defRPr>
            </a:lvl1pPr>
            <a:lvl2pPr marL="742950" indent="-285750">
              <a:defRPr>
                <a:solidFill>
                  <a:schemeClr val="tx1"/>
                </a:solidFill>
                <a:latin typeface="Lato" panose="020F0502020204030203" pitchFamily="34" charset="77"/>
              </a:defRPr>
            </a:lvl2pPr>
            <a:lvl3pPr marL="1143000" indent="-228600">
              <a:defRPr>
                <a:solidFill>
                  <a:schemeClr val="tx1"/>
                </a:solidFill>
                <a:latin typeface="Lato" panose="020F0502020204030203" pitchFamily="34" charset="77"/>
              </a:defRPr>
            </a:lvl3pPr>
            <a:lvl4pPr marL="1600200" indent="-228600">
              <a:defRPr>
                <a:solidFill>
                  <a:schemeClr val="tx1"/>
                </a:solidFill>
                <a:latin typeface="Lato" panose="020F0502020204030203" pitchFamily="34" charset="77"/>
              </a:defRPr>
            </a:lvl4pPr>
            <a:lvl5pPr marL="2057400" indent="-228600">
              <a:defRPr>
                <a:solidFill>
                  <a:schemeClr val="tx1"/>
                </a:solidFill>
                <a:latin typeface="Lato" panose="020F0502020204030203" pitchFamily="34" charset="77"/>
              </a:defRPr>
            </a:lvl5pPr>
            <a:lvl6pPr marL="2514600" indent="-228600" fontAlgn="base">
              <a:spcBef>
                <a:spcPct val="0"/>
              </a:spcBef>
              <a:spcAft>
                <a:spcPct val="0"/>
              </a:spcAft>
              <a:defRPr>
                <a:solidFill>
                  <a:schemeClr val="tx1"/>
                </a:solidFill>
                <a:latin typeface="Lato" panose="020F0502020204030203" pitchFamily="34" charset="77"/>
              </a:defRPr>
            </a:lvl6pPr>
            <a:lvl7pPr marL="2971800" indent="-228600" fontAlgn="base">
              <a:spcBef>
                <a:spcPct val="0"/>
              </a:spcBef>
              <a:spcAft>
                <a:spcPct val="0"/>
              </a:spcAft>
              <a:defRPr>
                <a:solidFill>
                  <a:schemeClr val="tx1"/>
                </a:solidFill>
                <a:latin typeface="Lato" panose="020F0502020204030203" pitchFamily="34" charset="77"/>
              </a:defRPr>
            </a:lvl7pPr>
            <a:lvl8pPr marL="3429000" indent="-228600" fontAlgn="base">
              <a:spcBef>
                <a:spcPct val="0"/>
              </a:spcBef>
              <a:spcAft>
                <a:spcPct val="0"/>
              </a:spcAft>
              <a:defRPr>
                <a:solidFill>
                  <a:schemeClr val="tx1"/>
                </a:solidFill>
                <a:latin typeface="Lato" panose="020F0502020204030203" pitchFamily="34" charset="77"/>
              </a:defRPr>
            </a:lvl8pPr>
            <a:lvl9pPr marL="3886200" indent="-228600" fontAlgn="base">
              <a:spcBef>
                <a:spcPct val="0"/>
              </a:spcBef>
              <a:spcAft>
                <a:spcPct val="0"/>
              </a:spcAft>
              <a:defRPr>
                <a:solidFill>
                  <a:schemeClr val="tx1"/>
                </a:solidFill>
                <a:latin typeface="Lato" panose="020F0502020204030203" pitchFamily="34" charset="77"/>
              </a:defRPr>
            </a:lvl9pPr>
          </a:lstStyle>
          <a:p>
            <a:pPr eaLnBrk="1" hangingPunct="1"/>
            <a:r>
              <a:rPr lang="en-US" altLang="it-IT" sz="2000" b="1" dirty="0">
                <a:solidFill>
                  <a:schemeClr val="bg1"/>
                </a:solidFill>
                <a:latin typeface="Tahoma" panose="020B0604030504040204" pitchFamily="34" charset="0"/>
                <a:ea typeface="Tahoma" panose="020B0604030504040204" pitchFamily="34" charset="0"/>
                <a:cs typeface="Tahoma" panose="020B0604030504040204" pitchFamily="34" charset="0"/>
              </a:rPr>
              <a:t>&gt;&gt;</a:t>
            </a:r>
            <a:endParaRPr lang="en-US" altLang="it-IT"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6593011"/>
      </p:ext>
    </p:extLst>
  </p:cSld>
  <p:clrMapOvr>
    <a:masterClrMapping/>
  </p:clrMapOvr>
</p:sld>
</file>

<file path=ppt/theme/theme1.xml><?xml version="1.0" encoding="utf-8"?>
<a:theme xmlns:a="http://schemas.openxmlformats.org/drawingml/2006/main" name="CS2022">
  <a:themeElements>
    <a:clrScheme name="Personalizzati 2">
      <a:dk1>
        <a:srgbClr val="000000"/>
      </a:dk1>
      <a:lt1>
        <a:srgbClr val="FFFFFF"/>
      </a:lt1>
      <a:dk2>
        <a:srgbClr val="44546A"/>
      </a:dk2>
      <a:lt2>
        <a:srgbClr val="E7E6E6"/>
      </a:lt2>
      <a:accent1>
        <a:srgbClr val="EAEAEA"/>
      </a:accent1>
      <a:accent2>
        <a:srgbClr val="000000"/>
      </a:accent2>
      <a:accent3>
        <a:srgbClr val="000000"/>
      </a:accent3>
      <a:accent4>
        <a:srgbClr val="00B9F2"/>
      </a:accent4>
      <a:accent5>
        <a:srgbClr val="5B9BD5"/>
      </a:accent5>
      <a:accent6>
        <a:srgbClr val="5B86E5"/>
      </a:accent6>
      <a:hlink>
        <a:srgbClr val="0563C1"/>
      </a:hlink>
      <a:folHlink>
        <a:srgbClr val="954F72"/>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3293</TotalTime>
  <Words>3918</Words>
  <Application>Microsoft Office PowerPoint</Application>
  <PresentationFormat>Personalizzato</PresentationFormat>
  <Paragraphs>256</Paragraphs>
  <Slides>39</Slides>
  <Notes>1</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CS2022</vt:lpstr>
      <vt:lpstr>Principali novità in materia di tutela del consumatore  (D.Lgs. 7 marzo 2023 n. 26)</vt:lpstr>
      <vt:lpstr>Riferimenti normativi</vt:lpstr>
      <vt:lpstr>ATTENZIONE</vt:lpstr>
      <vt:lpstr>ATTENZIONE</vt:lpstr>
      <vt:lpstr>Annunci di riduzione di prezzo</vt:lpstr>
      <vt:lpstr>Cosa si intende per « prezzo precedente»?</vt:lpstr>
      <vt:lpstr>Prezzo precedente</vt:lpstr>
      <vt:lpstr>Presentazione standard di PowerPoint</vt:lpstr>
      <vt:lpstr>Ambito di applicazione</vt:lpstr>
      <vt:lpstr>Beni esclusi</vt:lpstr>
      <vt:lpstr>Campagne promozionali escluse</vt:lpstr>
      <vt:lpstr>Presentazione standard di PowerPoint</vt:lpstr>
      <vt:lpstr>Riduzioni progressive  su una stessa campagna di vendita</vt:lpstr>
      <vt:lpstr>Quesito</vt:lpstr>
      <vt:lpstr>Risposta</vt:lpstr>
      <vt:lpstr>Presentazione standard di PowerPoint</vt:lpstr>
      <vt:lpstr>Campagne di vendita in successione</vt:lpstr>
      <vt:lpstr>Presentazione standard di PowerPoint</vt:lpstr>
      <vt:lpstr>Sanzioni</vt:lpstr>
      <vt:lpstr>Criteri per l’irrogazione della sanzione</vt:lpstr>
      <vt:lpstr>Importante</vt:lpstr>
      <vt:lpstr>Codice del consumo: ulteriori modifiche (art.18)</vt:lpstr>
      <vt:lpstr>Codice del consumo: ulteriori modifiche (art.21 comma 2)</vt:lpstr>
      <vt:lpstr>Codice del consumo: ulteriori modifiche (art.22)</vt:lpstr>
      <vt:lpstr>Codice del consumo: ulteriori modifiche (art.23)</vt:lpstr>
      <vt:lpstr>Codice del consumo:  ulteriori modifiche (art.27)</vt:lpstr>
      <vt:lpstr>Codice del consumo: ulteriori modifiche (art.45)</vt:lpstr>
      <vt:lpstr>Codice del consumo: ulteriori modifiche (art.46)</vt:lpstr>
      <vt:lpstr>Codice del consumo: ulteriori modifiche (art.48)</vt:lpstr>
      <vt:lpstr>Codice del consumo: ulteriori modifiche (art.49)</vt:lpstr>
      <vt:lpstr>Codice del consumo: ulteriori modifiche (art.49-bis)</vt:lpstr>
      <vt:lpstr>Codice del consumo:  ulteriori modifiche (art.51)</vt:lpstr>
      <vt:lpstr>Codice del consumo: ulteriori modifiche (art.52)</vt:lpstr>
      <vt:lpstr>Codice del consumo: ulteriori modifiche (art.53)</vt:lpstr>
      <vt:lpstr>Codice del consumo: ulteriori modifiche (art.56)</vt:lpstr>
      <vt:lpstr>Codice del consumo: ulteriori modifiche (art.57)</vt:lpstr>
      <vt:lpstr>Codice del consumo: ulteriori modifiche (art.59)</vt:lpstr>
      <vt:lpstr>Codice del consumo: ulteriori modifiche (art.59)</vt:lpstr>
      <vt:lpstr>Presentazione standard di PowerPoint</vt:lpstr>
    </vt:vector>
  </TitlesOfParts>
  <Company>Confcommercio-Imprese per l'Italia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Conferenza di Sistema 2022</dc:title>
  <dc:creator>Direzione Centrale Comunicazione e Immagine</dc:creator>
  <cp:lastModifiedBy>Dorazio</cp:lastModifiedBy>
  <cp:revision>291</cp:revision>
  <dcterms:created xsi:type="dcterms:W3CDTF">2020-03-11T07:28:38Z</dcterms:created>
  <dcterms:modified xsi:type="dcterms:W3CDTF">2023-06-19T07:20:30Z</dcterms:modified>
</cp:coreProperties>
</file>